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88" r:id="rId1"/>
  </p:sldMasterIdLst>
  <p:notesMasterIdLst>
    <p:notesMasterId r:id="rId64"/>
  </p:notesMasterIdLst>
  <p:handoutMasterIdLst>
    <p:handoutMasterId r:id="rId65"/>
  </p:handoutMasterIdLst>
  <p:sldIdLst>
    <p:sldId id="425" r:id="rId2"/>
    <p:sldId id="362" r:id="rId3"/>
    <p:sldId id="442" r:id="rId4"/>
    <p:sldId id="443" r:id="rId5"/>
    <p:sldId id="359" r:id="rId6"/>
    <p:sldId id="433" r:id="rId7"/>
    <p:sldId id="332" r:id="rId8"/>
    <p:sldId id="465" r:id="rId9"/>
    <p:sldId id="390" r:id="rId10"/>
    <p:sldId id="444" r:id="rId11"/>
    <p:sldId id="445" r:id="rId12"/>
    <p:sldId id="480" r:id="rId13"/>
    <p:sldId id="447" r:id="rId14"/>
    <p:sldId id="466" r:id="rId15"/>
    <p:sldId id="449" r:id="rId16"/>
    <p:sldId id="393" r:id="rId17"/>
    <p:sldId id="450" r:id="rId18"/>
    <p:sldId id="479" r:id="rId19"/>
    <p:sldId id="375" r:id="rId20"/>
    <p:sldId id="460" r:id="rId21"/>
    <p:sldId id="376" r:id="rId22"/>
    <p:sldId id="475" r:id="rId23"/>
    <p:sldId id="476" r:id="rId24"/>
    <p:sldId id="467" r:id="rId25"/>
    <p:sldId id="426" r:id="rId26"/>
    <p:sldId id="350" r:id="rId27"/>
    <p:sldId id="349" r:id="rId28"/>
    <p:sldId id="431" r:id="rId29"/>
    <p:sldId id="428" r:id="rId30"/>
    <p:sldId id="430" r:id="rId31"/>
    <p:sldId id="334" r:id="rId32"/>
    <p:sldId id="335" r:id="rId33"/>
    <p:sldId id="452" r:id="rId34"/>
    <p:sldId id="477" r:id="rId35"/>
    <p:sldId id="478" r:id="rId36"/>
    <p:sldId id="432" r:id="rId37"/>
    <p:sldId id="434" r:id="rId38"/>
    <p:sldId id="474" r:id="rId39"/>
    <p:sldId id="435" r:id="rId40"/>
    <p:sldId id="377" r:id="rId41"/>
    <p:sldId id="468" r:id="rId42"/>
    <p:sldId id="469" r:id="rId43"/>
    <p:sldId id="342" r:id="rId44"/>
    <p:sldId id="338" r:id="rId45"/>
    <p:sldId id="470" r:id="rId46"/>
    <p:sldId id="356" r:id="rId47"/>
    <p:sldId id="408" r:id="rId48"/>
    <p:sldId id="409" r:id="rId49"/>
    <p:sldId id="410" r:id="rId50"/>
    <p:sldId id="411" r:id="rId51"/>
    <p:sldId id="413" r:id="rId52"/>
    <p:sldId id="473" r:id="rId53"/>
    <p:sldId id="471" r:id="rId54"/>
    <p:sldId id="472" r:id="rId55"/>
    <p:sldId id="314" r:id="rId56"/>
    <p:sldId id="440" r:id="rId57"/>
    <p:sldId id="481" r:id="rId58"/>
    <p:sldId id="446" r:id="rId59"/>
    <p:sldId id="374" r:id="rId60"/>
    <p:sldId id="427" r:id="rId61"/>
    <p:sldId id="448" r:id="rId62"/>
    <p:sldId id="461" r:id="rId63"/>
  </p:sldIdLst>
  <p:sldSz cx="10287000" cy="6858000" type="35mm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FEF9"/>
    <a:srgbClr val="FFF75E"/>
    <a:srgbClr val="DC0081"/>
    <a:srgbClr val="FFFFFF"/>
    <a:srgbClr val="00FF00"/>
    <a:srgbClr val="FD1414"/>
    <a:srgbClr val="1004FA"/>
    <a:srgbClr val="04E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60" d="100"/>
          <a:sy n="160" d="100"/>
        </p:scale>
        <p:origin x="114" y="150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10"/>
    </p:cViewPr>
  </p:sorterViewPr>
  <p:notesViewPr>
    <p:cSldViewPr>
      <p:cViewPr varScale="1">
        <p:scale>
          <a:sx n="51" d="100"/>
          <a:sy n="51" d="100"/>
        </p:scale>
        <p:origin x="2814" y="96"/>
      </p:cViewPr>
      <p:guideLst>
        <p:guide orient="horz" pos="3023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9.xml"/><Relationship Id="rId3" Type="http://schemas.openxmlformats.org/officeDocument/2006/relationships/slide" Target="slides/slide35.xml"/><Relationship Id="rId7" Type="http://schemas.openxmlformats.org/officeDocument/2006/relationships/slide" Target="slides/slide48.xml"/><Relationship Id="rId2" Type="http://schemas.openxmlformats.org/officeDocument/2006/relationships/slide" Target="slides/slide34.xml"/><Relationship Id="rId1" Type="http://schemas.openxmlformats.org/officeDocument/2006/relationships/slide" Target="slides/slide31.xml"/><Relationship Id="rId6" Type="http://schemas.openxmlformats.org/officeDocument/2006/relationships/slide" Target="slides/slide47.xml"/><Relationship Id="rId5" Type="http://schemas.openxmlformats.org/officeDocument/2006/relationships/slide" Target="slides/slide46.xml"/><Relationship Id="rId10" Type="http://schemas.openxmlformats.org/officeDocument/2006/relationships/slide" Target="slides/slide51.xml"/><Relationship Id="rId4" Type="http://schemas.openxmlformats.org/officeDocument/2006/relationships/slide" Target="slides/slide44.xml"/><Relationship Id="rId9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167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2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552" tIns="46937" rIns="95552" bIns="469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09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6788" y="723900"/>
            <a:ext cx="5383212" cy="3587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33269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565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08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07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3832985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1232855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180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913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918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76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6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810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548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92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052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9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823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6795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5507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331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8993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A23F752-5EC5-4780-9D4C-E847A7E0719A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8806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7263" y="720725"/>
            <a:ext cx="5400675" cy="360045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0959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0"/>
                <a:cs typeface="+mn-cs"/>
              </a:rPr>
              <a:t>No matter how many data points you have, there is still only one slope and one intercept.</a:t>
            </a:r>
          </a:p>
        </p:txBody>
      </p:sp>
    </p:spTree>
    <p:extLst>
      <p:ext uri="{BB962C8B-B14F-4D97-AF65-F5344CB8AC3E}">
        <p14:creationId xmlns:p14="http://schemas.microsoft.com/office/powerpoint/2010/main" val="39015812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4002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85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42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04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45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625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63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4187" y="1295401"/>
            <a:ext cx="7298627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8286" y="1524000"/>
            <a:ext cx="731042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287" y="3299013"/>
            <a:ext cx="731042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D4431D-2CA2-42DE-86D9-2A0BC6173CAC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D5A2DF27-2A2A-454F-A621-9C0AA73B433B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3" y="611872"/>
            <a:ext cx="4589488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3" y="1787856"/>
            <a:ext cx="4589488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2BF9EA-AB5E-4665-AFA0-A9D72438A2A7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F7DA2-2EE3-4AC8-BB83-BA35C71B0E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726944" y="359393"/>
            <a:ext cx="4114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E788EA-872C-4194-BD46-4A0A0900401E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EAF35-04B5-4C37-9B1C-BA3457FEA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91016" y="368301"/>
            <a:ext cx="17145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933" y="368301"/>
            <a:ext cx="7525942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3A0F3-A53F-4A0A-829B-25DB0660FDD3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DC9EA-09B9-4173-B31D-988DF5C4EC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18BECB3C-F669-4CE2-94E2-ED6A60EA9F62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93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FFD8B-DD2E-4A72-9EFF-E4FCD43AF703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7E4F18-100F-4314-B813-FC267BA11EA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981" y="3352802"/>
            <a:ext cx="946904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981" y="4771030"/>
            <a:ext cx="9469041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17353" y="363538"/>
            <a:ext cx="9452295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5" y="2403145"/>
            <a:ext cx="906363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5" y="3736006"/>
            <a:ext cx="906363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4EACD-B2CD-4D1E-B5CA-E76B6700D695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F42FB0-CA09-449D-BD51-4788519A97F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934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955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383871-C385-4FB5-A343-BD8063F71907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37070-68B1-443C-8978-813195E542B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3" y="107576"/>
            <a:ext cx="9047561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3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33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4954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4954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319D4-7EAC-43EA-9662-DFBD38B5A363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D949B-A585-489B-9E15-76F8F790BD7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EC77A4-5122-4E5B-A48B-380CECC4C91F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0250CD-7450-4617-9B47-228B54300A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5B9881-BA7A-4728-AA3B-6A75CDA6076D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662533-85ED-4832-8749-26837C000E6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4" y="611872"/>
            <a:ext cx="43205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5677" y="368300"/>
            <a:ext cx="43205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4" y="1787856"/>
            <a:ext cx="43205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EE83E-42E9-46F6-9370-90CC7BBFCC34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AB2DF-37B0-4156-B454-4AA13FAE81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4" y="1600201"/>
            <a:ext cx="904756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3564" y="627566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9/14/2022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516" y="6275669"/>
            <a:ext cx="5446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85144" y="6275669"/>
            <a:ext cx="1114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ABE49522-C2F2-4E8A-B94B-8396E3E9EF84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  <p:sldLayoutId id="2147484200" r:id="rId12"/>
    <p:sldLayoutId id="21474842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362200"/>
            <a:ext cx="9296400" cy="2133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Surface-based Group Analysis in FreeSurfer </a:t>
            </a:r>
          </a:p>
        </p:txBody>
      </p:sp>
      <p:pic>
        <p:nvPicPr>
          <p:cNvPr id="512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1640"/>
          <a:stretch>
            <a:fillRect/>
          </a:stretch>
        </p:blipFill>
        <p:spPr>
          <a:xfrm>
            <a:off x="2476500" y="12700"/>
            <a:ext cx="5334000" cy="256063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6218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270187"/>
              </p:ext>
            </p:extLst>
          </p:nvPr>
        </p:nvGraphicFramePr>
        <p:xfrm>
          <a:off x="3390900" y="1451908"/>
          <a:ext cx="2387600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400" imgH="203200" progId="Equation.3">
                  <p:embed/>
                </p:oleObj>
              </mc:Choice>
              <mc:Fallback>
                <p:oleObj name="Equation" r:id="rId2" imgW="6604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0900" y="1451908"/>
                        <a:ext cx="2387600" cy="747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66700" y="1600200"/>
            <a:ext cx="25663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Line equation: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" y="2971800"/>
            <a:ext cx="29860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Dependent variable</a:t>
            </a:r>
          </a:p>
          <a:p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05100" y="3657600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slope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62300" y="4495800"/>
            <a:ext cx="320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Independent variable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9700" y="3810000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intercept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57500" y="2209800"/>
            <a:ext cx="6858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467100" y="2057400"/>
            <a:ext cx="838200" cy="182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4762500" y="2057400"/>
            <a:ext cx="76200" cy="2667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524500" y="2057400"/>
            <a:ext cx="3048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3"/>
          <p:cNvGrpSpPr>
            <a:grpSpLocks/>
          </p:cNvGrpSpPr>
          <p:nvPr/>
        </p:nvGrpSpPr>
        <p:grpSpPr bwMode="auto">
          <a:xfrm>
            <a:off x="6438900" y="1132820"/>
            <a:ext cx="3617913" cy="2533650"/>
            <a:chOff x="408" y="1488"/>
            <a:chExt cx="2687" cy="1980"/>
          </a:xfrm>
        </p:grpSpPr>
        <p:sp>
          <p:nvSpPr>
            <p:cNvPr id="67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74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83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84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85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86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7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75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E4C2BC4-5D11-7E60-B024-BC89B5320469}"/>
              </a:ext>
            </a:extLst>
          </p:cNvPr>
          <p:cNvSpPr txBox="1"/>
          <p:nvPr/>
        </p:nvSpPr>
        <p:spPr>
          <a:xfrm>
            <a:off x="674366" y="5058381"/>
            <a:ext cx="88771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x and y are KNOWN, m and b are UNKNOWN</a:t>
            </a:r>
          </a:p>
          <a:p>
            <a:r>
              <a:rPr lang="en-US" sz="2800" dirty="0">
                <a:solidFill>
                  <a:schemeClr val="tx1"/>
                </a:solidFill>
              </a:rPr>
              <a:t>y1 = m*x1 + b 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 Two Equations, Two Unknowns  Solve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y2 = m*x2 + b</a:t>
            </a:r>
          </a:p>
        </p:txBody>
      </p:sp>
    </p:spTree>
    <p:extLst>
      <p:ext uri="{BB962C8B-B14F-4D97-AF65-F5344CB8AC3E}">
        <p14:creationId xmlns:p14="http://schemas.microsoft.com/office/powerpoint/2010/main" val="242137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5448300" y="2047875"/>
            <a:ext cx="3617913" cy="2533650"/>
            <a:chOff x="408" y="1488"/>
            <a:chExt cx="2687" cy="1980"/>
          </a:xfrm>
        </p:grpSpPr>
        <p:sp>
          <p:nvSpPr>
            <p:cNvPr id="54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58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59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6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61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63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71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72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73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4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62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126400"/>
              </p:ext>
            </p:extLst>
          </p:nvPr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217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33" name="Object 3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59">
            <a:extLst>
              <a:ext uri="{FF2B5EF4-FFF2-40B4-BE49-F238E27FC236}">
                <a16:creationId xmlns:a16="http://schemas.microsoft.com/office/drawing/2014/main" id="{E4E50912-F289-6A23-6A45-AE0010D0D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18872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endParaRPr lang="en-US" altLang="en-US" dirty="0">
              <a:solidFill>
                <a:srgbClr val="262626"/>
              </a:solidFill>
              <a:latin typeface="News Gothic MT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0D2D32C-1E87-E2B6-28BE-413CD353DB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906587"/>
              </p:ext>
            </p:extLst>
          </p:nvPr>
        </p:nvGraphicFramePr>
        <p:xfrm>
          <a:off x="6591300" y="198439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0D2D32C-1E87-E2B6-28BE-413CD353DB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91300" y="198439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1111CD8-856B-3400-8DCD-E6AD53DC2A63}"/>
              </a:ext>
            </a:extLst>
          </p:cNvPr>
          <p:cNvSpPr/>
          <p:nvPr/>
        </p:nvSpPr>
        <p:spPr>
          <a:xfrm>
            <a:off x="4457700" y="251779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0CF2F-B7EC-D129-2589-F68DEF3C21BB}"/>
              </a:ext>
            </a:extLst>
          </p:cNvPr>
          <p:cNvSpPr/>
          <p:nvPr/>
        </p:nvSpPr>
        <p:spPr>
          <a:xfrm>
            <a:off x="8572500" y="251779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F122E-1414-ECC6-19E1-E17B8283A838}"/>
              </a:ext>
            </a:extLst>
          </p:cNvPr>
          <p:cNvSpPr/>
          <p:nvPr/>
        </p:nvSpPr>
        <p:spPr>
          <a:xfrm>
            <a:off x="4533900" y="190819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D308C9-551D-6161-991A-E3DA63AC7870}"/>
              </a:ext>
            </a:extLst>
          </p:cNvPr>
          <p:cNvCxnSpPr/>
          <p:nvPr/>
        </p:nvCxnSpPr>
        <p:spPr>
          <a:xfrm>
            <a:off x="5600700" y="213679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8B2821-485E-1464-AE1C-DA071FBDDB18}"/>
              </a:ext>
            </a:extLst>
          </p:cNvPr>
          <p:cNvCxnSpPr>
            <a:stCxn id="6" idx="3"/>
          </p:cNvCxnSpPr>
          <p:nvPr/>
        </p:nvCxnSpPr>
        <p:spPr>
          <a:xfrm flipV="1">
            <a:off x="6335137" y="228919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071F2B-5921-1CD6-F7FF-E65F4624DC3E}"/>
              </a:ext>
            </a:extLst>
          </p:cNvPr>
          <p:cNvCxnSpPr/>
          <p:nvPr/>
        </p:nvCxnSpPr>
        <p:spPr>
          <a:xfrm flipV="1">
            <a:off x="7581900" y="236539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061E6A-EEB9-EF08-B204-CF8DB3BAEBAD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8039100" y="228919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Box 59">
            <a:extLst>
              <a:ext uri="{FF2B5EF4-FFF2-40B4-BE49-F238E27FC236}">
                <a16:creationId xmlns:a16="http://schemas.microsoft.com/office/drawing/2014/main" id="{2A72616D-094C-311E-5B9B-6A195F1ED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280" y="4478506"/>
            <a:ext cx="4343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=inv(X’*X)*y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+mj-lt"/>
              </a:rPr>
              <a:t>=[b m]</a:t>
            </a:r>
          </a:p>
        </p:txBody>
      </p:sp>
    </p:spTree>
    <p:extLst>
      <p:ext uri="{BB962C8B-B14F-4D97-AF65-F5344CB8AC3E}">
        <p14:creationId xmlns:p14="http://schemas.microsoft.com/office/powerpoint/2010/main" val="28514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18716"/>
            <a:ext cx="9829800" cy="743284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90537" y="1363580"/>
            <a:ext cx="9305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GOAL: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minimize the sum of the square of error terms when estimating our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m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and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b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54687" y="3200400"/>
            <a:ext cx="4265613" cy="2971800"/>
            <a:chOff x="495300" y="1143000"/>
            <a:chExt cx="4265613" cy="2971800"/>
          </a:xfrm>
        </p:grpSpPr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7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9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30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8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9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 Box 59">
            <a:extLst>
              <a:ext uri="{FF2B5EF4-FFF2-40B4-BE49-F238E27FC236}">
                <a16:creationId xmlns:a16="http://schemas.microsoft.com/office/drawing/2014/main" id="{616123ED-3481-ACD8-8207-4CBAFBD3C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733" y="4160947"/>
            <a:ext cx="4343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=inv(X’*X)*y</a:t>
            </a:r>
          </a:p>
        </p:txBody>
      </p:sp>
    </p:spTree>
    <p:extLst>
      <p:ext uri="{BB962C8B-B14F-4D97-AF65-F5344CB8AC3E}">
        <p14:creationId xmlns:p14="http://schemas.microsoft.com/office/powerpoint/2010/main" val="222354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128064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76200"/>
            <a:ext cx="9048750" cy="730250"/>
          </a:xfrm>
        </p:spPr>
        <p:txBody>
          <a:bodyPr/>
          <a:lstStyle/>
          <a:p>
            <a:r>
              <a:rPr lang="en-US" sz="4000" dirty="0"/>
              <a:t>Forming a Hypothesis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8723" y="986794"/>
            <a:ext cx="9783763" cy="2028370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dirty="0"/>
              <a:t> Once we fit our parameters we can test our hypothesis</a:t>
            </a:r>
          </a:p>
          <a:p>
            <a:pPr marL="519430" lvl="1" indent="-182880" fontAlgn="auto">
              <a:defRPr/>
            </a:pPr>
            <a:r>
              <a:rPr lang="en-US" dirty="0"/>
              <a:t>Is there a significant association between age and thickness?</a:t>
            </a:r>
          </a:p>
          <a:p>
            <a:pPr marL="519430" lvl="1" indent="-182880" fontAlgn="auto">
              <a:defRPr/>
            </a:pPr>
            <a:r>
              <a:rPr lang="en-US" b="1" dirty="0"/>
              <a:t>Formal Hypothesis:  </a:t>
            </a:r>
          </a:p>
          <a:p>
            <a:pPr marL="619125" lvl="2" indent="0" fontAlgn="auto">
              <a:buNone/>
              <a:defRPr/>
            </a:pPr>
            <a:r>
              <a:rPr lang="en-US" b="1" i="1" dirty="0"/>
              <a:t>“The slope of age vs. thickness (</a:t>
            </a:r>
            <a:r>
              <a:rPr lang="en-US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b="1" i="1" dirty="0"/>
              <a:t>) is significantly different from zero”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76700" y="3075848"/>
            <a:ext cx="5192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 hypothesis:     m = 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120907-633D-58F6-495C-AD397B6B09FC}"/>
              </a:ext>
            </a:extLst>
          </p:cNvPr>
          <p:cNvGrpSpPr/>
          <p:nvPr/>
        </p:nvGrpSpPr>
        <p:grpSpPr>
          <a:xfrm>
            <a:off x="190501" y="3657600"/>
            <a:ext cx="3276600" cy="2438400"/>
            <a:chOff x="495300" y="1143000"/>
            <a:chExt cx="4265613" cy="2971800"/>
          </a:xfrm>
        </p:grpSpPr>
        <p:sp>
          <p:nvSpPr>
            <p:cNvPr id="19" name="Line 36">
              <a:extLst>
                <a:ext uri="{FF2B5EF4-FFF2-40B4-BE49-F238E27FC236}">
                  <a16:creationId xmlns:a16="http://schemas.microsoft.com/office/drawing/2014/main" id="{3B3FC919-2FC6-0032-6E74-4A7A276F6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08920BAA-6B2B-27A6-E9E1-04776C54A1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AutoShape 38">
              <a:extLst>
                <a:ext uri="{FF2B5EF4-FFF2-40B4-BE49-F238E27FC236}">
                  <a16:creationId xmlns:a16="http://schemas.microsoft.com/office/drawing/2014/main" id="{FE5434E2-ECD0-314F-AA76-1DF221A43C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" name="Text Box 39">
              <a:extLst>
                <a:ext uri="{FF2B5EF4-FFF2-40B4-BE49-F238E27FC236}">
                  <a16:creationId xmlns:a16="http://schemas.microsoft.com/office/drawing/2014/main" id="{5AD30223-BAB4-7824-DDD2-C7577931C1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3" name="Text Box 40">
              <a:extLst>
                <a:ext uri="{FF2B5EF4-FFF2-40B4-BE49-F238E27FC236}">
                  <a16:creationId xmlns:a16="http://schemas.microsoft.com/office/drawing/2014/main" id="{F2F3B9A6-3DDD-20AE-AEE5-DDF14E7CAE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4" name="Text Box 41">
              <a:extLst>
                <a:ext uri="{FF2B5EF4-FFF2-40B4-BE49-F238E27FC236}">
                  <a16:creationId xmlns:a16="http://schemas.microsoft.com/office/drawing/2014/main" id="{6CE69D78-4711-98B2-1A4E-FF6A0BD3C3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5" name="Text Box 42">
              <a:extLst>
                <a:ext uri="{FF2B5EF4-FFF2-40B4-BE49-F238E27FC236}">
                  <a16:creationId xmlns:a16="http://schemas.microsoft.com/office/drawing/2014/main" id="{525B5BA2-C401-1176-2DC9-EF2DE4C13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" name="Line 43">
              <a:extLst>
                <a:ext uri="{FF2B5EF4-FFF2-40B4-BE49-F238E27FC236}">
                  <a16:creationId xmlns:a16="http://schemas.microsoft.com/office/drawing/2014/main" id="{9A1EBDA9-74A0-F98C-29AD-9F9F39787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4">
              <a:extLst>
                <a:ext uri="{FF2B5EF4-FFF2-40B4-BE49-F238E27FC236}">
                  <a16:creationId xmlns:a16="http://schemas.microsoft.com/office/drawing/2014/main" id="{2063994E-3B34-0020-C115-AD33306B5F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45">
              <a:extLst>
                <a:ext uri="{FF2B5EF4-FFF2-40B4-BE49-F238E27FC236}">
                  <a16:creationId xmlns:a16="http://schemas.microsoft.com/office/drawing/2014/main" id="{87AAA8F1-8486-B94B-66EF-5652A45AF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" name="Oval 46">
              <a:extLst>
                <a:ext uri="{FF2B5EF4-FFF2-40B4-BE49-F238E27FC236}">
                  <a16:creationId xmlns:a16="http://schemas.microsoft.com/office/drawing/2014/main" id="{81E84017-7E97-732E-7BAE-00438F433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Line 47">
              <a:extLst>
                <a:ext uri="{FF2B5EF4-FFF2-40B4-BE49-F238E27FC236}">
                  <a16:creationId xmlns:a16="http://schemas.microsoft.com/office/drawing/2014/main" id="{20A8FA1F-CF55-CDB9-5FC9-B0B90D6B3B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Oval 48">
              <a:extLst>
                <a:ext uri="{FF2B5EF4-FFF2-40B4-BE49-F238E27FC236}">
                  <a16:creationId xmlns:a16="http://schemas.microsoft.com/office/drawing/2014/main" id="{54D4A87F-DB87-7A0C-A9FA-B065F94A2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" name="Oval 49">
              <a:extLst>
                <a:ext uri="{FF2B5EF4-FFF2-40B4-BE49-F238E27FC236}">
                  <a16:creationId xmlns:a16="http://schemas.microsoft.com/office/drawing/2014/main" id="{63442039-5AAD-C99B-E97E-C6C8802C6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3" name="Oval 50">
              <a:extLst>
                <a:ext uri="{FF2B5EF4-FFF2-40B4-BE49-F238E27FC236}">
                  <a16:creationId xmlns:a16="http://schemas.microsoft.com/office/drawing/2014/main" id="{FA6FE6F8-0921-CDA5-972E-E3248F3A3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51">
              <a:extLst>
                <a:ext uri="{FF2B5EF4-FFF2-40B4-BE49-F238E27FC236}">
                  <a16:creationId xmlns:a16="http://schemas.microsoft.com/office/drawing/2014/main" id="{9D774871-B0C0-17C3-28F5-A0236144D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53">
              <a:extLst>
                <a:ext uri="{FF2B5EF4-FFF2-40B4-BE49-F238E27FC236}">
                  <a16:creationId xmlns:a16="http://schemas.microsoft.com/office/drawing/2014/main" id="{1ABF56EB-44DD-82F8-5F0B-D51477CA68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54">
              <a:extLst>
                <a:ext uri="{FF2B5EF4-FFF2-40B4-BE49-F238E27FC236}">
                  <a16:creationId xmlns:a16="http://schemas.microsoft.com/office/drawing/2014/main" id="{E62250FB-BABD-E395-5C19-72F2C7C4C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55">
              <a:extLst>
                <a:ext uri="{FF2B5EF4-FFF2-40B4-BE49-F238E27FC236}">
                  <a16:creationId xmlns:a16="http://schemas.microsoft.com/office/drawing/2014/main" id="{F8F9D0BD-406D-E1B2-2400-A412BD580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56">
              <a:extLst>
                <a:ext uri="{FF2B5EF4-FFF2-40B4-BE49-F238E27FC236}">
                  <a16:creationId xmlns:a16="http://schemas.microsoft.com/office/drawing/2014/main" id="{25B90FF4-94B3-6543-F710-2993C9EF9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57">
              <a:extLst>
                <a:ext uri="{FF2B5EF4-FFF2-40B4-BE49-F238E27FC236}">
                  <a16:creationId xmlns:a16="http://schemas.microsoft.com/office/drawing/2014/main" id="{019AFBF8-6A09-E869-6594-0B450E5943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58">
              <a:extLst>
                <a:ext uri="{FF2B5EF4-FFF2-40B4-BE49-F238E27FC236}">
                  <a16:creationId xmlns:a16="http://schemas.microsoft.com/office/drawing/2014/main" id="{7C0B7F11-5109-DE64-7337-2B3843B26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DE07DA6-0529-1C78-0D89-F33C17DC0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3124" y="3861342"/>
            <a:ext cx="609973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 a p-value: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0-1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0=Null hypothesis unlikely (good!)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1=Null hypothesis likely (bad!), or</a:t>
            </a:r>
          </a:p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= Too noisy to tell (also bad)</a:t>
            </a:r>
          </a:p>
          <a:p>
            <a:pPr eaLnBrk="1" hangingPunct="1"/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1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p-values</a:t>
            </a:r>
          </a:p>
        </p:txBody>
      </p:sp>
      <p:sp>
        <p:nvSpPr>
          <p:cNvPr id="22533" name="Rectangle 60"/>
          <p:cNvSpPr>
            <a:spLocks noChangeArrowheads="1"/>
          </p:cNvSpPr>
          <p:nvPr/>
        </p:nvSpPr>
        <p:spPr bwMode="auto">
          <a:xfrm>
            <a:off x="800100" y="1295400"/>
            <a:ext cx="812062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457200" indent="-457200">
              <a:buFont typeface="Arial"/>
              <a:buChar char="•"/>
            </a:pP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p-value/significance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value between 0 and 1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depends on your sample size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closer to 0 means more significant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Smaller is better</a:t>
            </a:r>
          </a:p>
          <a:p>
            <a:pPr lvl="1" indent="0"/>
            <a:endParaRPr lang="en-US" altLang="en-US" sz="3000" dirty="0">
              <a:solidFill>
                <a:schemeClr val="tx1"/>
              </a:solidFill>
              <a:latin typeface="News Gothic MT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altLang="en-US" sz="3000" b="1" dirty="0" err="1">
                <a:solidFill>
                  <a:schemeClr val="tx1"/>
                </a:solidFill>
                <a:latin typeface="News Gothic MT" charset="0"/>
              </a:rPr>
              <a:t>FreeSurfer</a:t>
            </a: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 stores p-values as –log10(p):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0.1=10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-1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sig=1, 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 0.01=10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-2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sig=2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Bigger is now better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 err="1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sig.mgh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 files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538" y="1600200"/>
            <a:ext cx="9048750" cy="1295400"/>
          </a:xfrm>
        </p:spPr>
        <p:txBody>
          <a:bodyPr/>
          <a:lstStyle/>
          <a:p>
            <a:r>
              <a:rPr lang="en-US" dirty="0"/>
              <a:t>We still need to test for </a:t>
            </a:r>
            <a:r>
              <a:rPr lang="en-US" b="1" i="1" dirty="0"/>
              <a:t>significance</a:t>
            </a:r>
          </a:p>
          <a:p>
            <a:r>
              <a:rPr lang="en-US" dirty="0"/>
              <a:t>We’ll use our </a:t>
            </a:r>
            <a:r>
              <a:rPr lang="en-US" b="1" u="sng" dirty="0"/>
              <a:t>contrast matrix C</a:t>
            </a:r>
            <a:r>
              <a:rPr lang="en-US" b="1" dirty="0"/>
              <a:t> [0 1]</a:t>
            </a:r>
            <a:r>
              <a:rPr lang="en-US" dirty="0"/>
              <a:t> again here in a </a:t>
            </a:r>
            <a:r>
              <a:rPr lang="en-US" i="1" dirty="0"/>
              <a:t>t-test: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871680"/>
              </p:ext>
            </p:extLst>
          </p:nvPr>
        </p:nvGraphicFramePr>
        <p:xfrm>
          <a:off x="35433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433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527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81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85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0" y="4648200"/>
            <a:ext cx="283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Variance of noise (</a:t>
            </a:r>
            <a:r>
              <a:rPr lang="en-US" dirty="0" err="1">
                <a:solidFill>
                  <a:srgbClr val="800000"/>
                </a:solidFill>
              </a:rPr>
              <a:t>var</a:t>
            </a:r>
            <a:r>
              <a:rPr lang="en-US" dirty="0">
                <a:solidFill>
                  <a:srgbClr val="800000"/>
                </a:solidFill>
              </a:rPr>
              <a:t>(n))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291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60579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533900" y="4267200"/>
            <a:ext cx="76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1341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647700" y="5105400"/>
            <a:ext cx="9220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t-value corresponds to a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that depends on your sample size. </a:t>
            </a:r>
          </a:p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between 0 and 1, values closer to 0 indicate a more significant result.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6049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Summarizing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226170"/>
              </p:ext>
            </p:extLst>
          </p:nvPr>
        </p:nvGraphicFramePr>
        <p:xfrm>
          <a:off x="14859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59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53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7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911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717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40005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0767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EC37350-2009-FC01-6E2C-30BC108EB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38544"/>
              </p:ext>
            </p:extLst>
          </p:nvPr>
        </p:nvGraphicFramePr>
        <p:xfrm>
          <a:off x="2769817" y="1600201"/>
          <a:ext cx="2461366" cy="66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116" name="Object 11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69817" y="1600201"/>
                        <a:ext cx="2461366" cy="663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5A1AA8-DEAD-C6C4-1CC0-739F7E4FBA54}"/>
              </a:ext>
            </a:extLst>
          </p:cNvPr>
          <p:cNvCxnSpPr>
            <a:cxnSpLocks/>
          </p:cNvCxnSpPr>
          <p:nvPr/>
        </p:nvCxnSpPr>
        <p:spPr>
          <a:xfrm flipH="1" flipV="1">
            <a:off x="3924300" y="2133600"/>
            <a:ext cx="1981200" cy="2460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0514030-5D03-9496-E8B8-A29A6175EF7F}"/>
              </a:ext>
            </a:extLst>
          </p:cNvPr>
          <p:cNvSpPr txBox="1"/>
          <p:nvPr/>
        </p:nvSpPr>
        <p:spPr>
          <a:xfrm>
            <a:off x="214032" y="1561981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Measurement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AAD684-0375-7C11-5EC5-0E9B2E7E91D3}"/>
              </a:ext>
            </a:extLst>
          </p:cNvPr>
          <p:cNvCxnSpPr/>
          <p:nvPr/>
        </p:nvCxnSpPr>
        <p:spPr>
          <a:xfrm>
            <a:off x="1704041" y="1733491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480117-FC53-BCD9-72E0-DB6DC3AE333B}"/>
              </a:ext>
            </a:extLst>
          </p:cNvPr>
          <p:cNvCxnSpPr>
            <a:cxnSpLocks/>
          </p:cNvCxnSpPr>
          <p:nvPr/>
        </p:nvCxnSpPr>
        <p:spPr>
          <a:xfrm flipH="1" flipV="1">
            <a:off x="4305300" y="2133600"/>
            <a:ext cx="1404376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Box 59">
            <a:extLst>
              <a:ext uri="{FF2B5EF4-FFF2-40B4-BE49-F238E27FC236}">
                <a16:creationId xmlns:a16="http://schemas.microsoft.com/office/drawing/2014/main" id="{B28B82DC-47C8-0DB4-B51A-56EB6828E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494" y="1573781"/>
            <a:ext cx="434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=inv(X’*X)*y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8E328DE-7457-FD39-4418-3B508F7FA893}"/>
              </a:ext>
            </a:extLst>
          </p:cNvPr>
          <p:cNvCxnSpPr>
            <a:cxnSpLocks/>
          </p:cNvCxnSpPr>
          <p:nvPr/>
        </p:nvCxnSpPr>
        <p:spPr>
          <a:xfrm flipV="1">
            <a:off x="5862076" y="2127779"/>
            <a:ext cx="0" cy="1148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C7814C9-1D4D-934E-5AA4-796D29D385DA}"/>
              </a:ext>
            </a:extLst>
          </p:cNvPr>
          <p:cNvSpPr txBox="1"/>
          <p:nvPr/>
        </p:nvSpPr>
        <p:spPr>
          <a:xfrm>
            <a:off x="744266" y="5269112"/>
            <a:ext cx="8795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You must specify the design matrix X and contrast matrix 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4049C7-3CD6-CBAD-1F23-E7EAA8067274}"/>
              </a:ext>
            </a:extLst>
          </p:cNvPr>
          <p:cNvSpPr txBox="1"/>
          <p:nvPr/>
        </p:nvSpPr>
        <p:spPr>
          <a:xfrm>
            <a:off x="723900" y="5886510"/>
            <a:ext cx="3464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FreeSurfer</a:t>
            </a:r>
            <a:r>
              <a:rPr lang="en-US" sz="2800" dirty="0">
                <a:solidFill>
                  <a:schemeClr val="tx1"/>
                </a:solidFill>
              </a:rPr>
              <a:t> can help …</a:t>
            </a:r>
          </a:p>
        </p:txBody>
      </p:sp>
    </p:spTree>
    <p:extLst>
      <p:ext uri="{BB962C8B-B14F-4D97-AF65-F5344CB8AC3E}">
        <p14:creationId xmlns:p14="http://schemas.microsoft.com/office/powerpoint/2010/main" val="70087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5" grpId="0"/>
      <p:bldP spid="14" grpId="0"/>
      <p:bldP spid="25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552" y="127308"/>
            <a:ext cx="8743950" cy="7620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Aging Study with Two Groups</a:t>
            </a:r>
          </a:p>
        </p:txBody>
      </p:sp>
      <p:sp>
        <p:nvSpPr>
          <p:cNvPr id="24579" name="Text Box 20"/>
          <p:cNvSpPr txBox="1">
            <a:spLocks noChangeArrowheads="1"/>
          </p:cNvSpPr>
          <p:nvPr/>
        </p:nvSpPr>
        <p:spPr bwMode="auto">
          <a:xfrm>
            <a:off x="6210300" y="1676400"/>
            <a:ext cx="3810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Intercept?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Slope?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Is average slope different from 0?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…</a:t>
            </a:r>
          </a:p>
          <a:p>
            <a:endParaRPr lang="en-US" altLang="en-US" sz="3000">
              <a:solidFill>
                <a:srgbClr val="262626"/>
              </a:solidFill>
              <a:latin typeface="News Gothic MT" charset="0"/>
            </a:endParaRPr>
          </a:p>
        </p:txBody>
      </p:sp>
      <p:grpSp>
        <p:nvGrpSpPr>
          <p:cNvPr id="24580" name="Group 73"/>
          <p:cNvGrpSpPr>
            <a:grpSpLocks/>
          </p:cNvGrpSpPr>
          <p:nvPr/>
        </p:nvGrpSpPr>
        <p:grpSpPr bwMode="auto">
          <a:xfrm>
            <a:off x="495300" y="1752600"/>
            <a:ext cx="5668963" cy="4367213"/>
            <a:chOff x="120" y="1008"/>
            <a:chExt cx="3218" cy="2414"/>
          </a:xfrm>
        </p:grpSpPr>
        <p:grpSp>
          <p:nvGrpSpPr>
            <p:cNvPr id="24581" name="Group 3"/>
            <p:cNvGrpSpPr>
              <a:grpSpLocks/>
            </p:cNvGrpSpPr>
            <p:nvPr/>
          </p:nvGrpSpPr>
          <p:grpSpPr bwMode="auto">
            <a:xfrm>
              <a:off x="120" y="1008"/>
              <a:ext cx="3218" cy="2414"/>
              <a:chOff x="408" y="1407"/>
              <a:chExt cx="2637" cy="1991"/>
            </a:xfrm>
          </p:grpSpPr>
          <p:sp>
            <p:nvSpPr>
              <p:cNvPr id="24596" name="Line 4"/>
              <p:cNvSpPr>
                <a:spLocks noChangeShapeType="1"/>
              </p:cNvSpPr>
              <p:nvPr/>
            </p:nvSpPr>
            <p:spPr bwMode="auto">
              <a:xfrm>
                <a:off x="552" y="1872"/>
                <a:ext cx="1872" cy="1440"/>
              </a:xfrm>
              <a:prstGeom prst="line">
                <a:avLst/>
              </a:prstGeom>
              <a:noFill/>
              <a:ln w="57150">
                <a:solidFill>
                  <a:srgbClr val="5F880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Line 5"/>
              <p:cNvSpPr>
                <a:spLocks noChangeShapeType="1"/>
              </p:cNvSpPr>
              <p:nvPr/>
            </p:nvSpPr>
            <p:spPr bwMode="auto">
              <a:xfrm flipV="1">
                <a:off x="888" y="1632"/>
                <a:ext cx="960" cy="480"/>
              </a:xfrm>
              <a:prstGeom prst="line">
                <a:avLst/>
              </a:prstGeom>
              <a:noFill/>
              <a:ln w="28575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AutoShape 6"/>
              <p:cNvSpPr>
                <a:spLocks noChangeArrowheads="1"/>
              </p:cNvSpPr>
              <p:nvPr/>
            </p:nvSpPr>
            <p:spPr bwMode="auto">
              <a:xfrm rot="-134468" flipH="1" flipV="1">
                <a:off x="1224" y="2304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599" name="Text Box 7"/>
              <p:cNvSpPr txBox="1">
                <a:spLocks noChangeArrowheads="1"/>
              </p:cNvSpPr>
              <p:nvPr/>
            </p:nvSpPr>
            <p:spPr bwMode="auto">
              <a:xfrm>
                <a:off x="1416" y="1407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Intercept: b1</a:t>
                </a:r>
              </a:p>
            </p:txBody>
          </p:sp>
          <p:sp>
            <p:nvSpPr>
              <p:cNvPr id="24600" name="Text Box 8"/>
              <p:cNvSpPr txBox="1">
                <a:spLocks noChangeArrowheads="1"/>
              </p:cNvSpPr>
              <p:nvPr/>
            </p:nvSpPr>
            <p:spPr bwMode="auto">
              <a:xfrm>
                <a:off x="1896" y="1791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Slope: m1</a:t>
                </a:r>
              </a:p>
            </p:txBody>
          </p:sp>
          <p:sp>
            <p:nvSpPr>
              <p:cNvPr id="231433" name="Text Box 9"/>
              <p:cNvSpPr txBox="1">
                <a:spLocks noChangeArrowheads="1"/>
              </p:cNvSpPr>
              <p:nvPr/>
            </p:nvSpPr>
            <p:spPr bwMode="auto">
              <a:xfrm>
                <a:off x="408" y="1440"/>
                <a:ext cx="756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Thickness</a:t>
                </a:r>
              </a:p>
            </p:txBody>
          </p:sp>
          <p:sp>
            <p:nvSpPr>
              <p:cNvPr id="231434" name="Text Box 10"/>
              <p:cNvSpPr txBox="1">
                <a:spLocks noChangeArrowheads="1"/>
              </p:cNvSpPr>
              <p:nvPr/>
            </p:nvSpPr>
            <p:spPr bwMode="auto">
              <a:xfrm>
                <a:off x="2606" y="3005"/>
                <a:ext cx="340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24603" name="Line 11"/>
              <p:cNvSpPr>
                <a:spLocks noChangeShapeType="1"/>
              </p:cNvSpPr>
              <p:nvPr/>
            </p:nvSpPr>
            <p:spPr bwMode="auto">
              <a:xfrm>
                <a:off x="840" y="1872"/>
                <a:ext cx="0" cy="1345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4" name="Line 12"/>
              <p:cNvSpPr>
                <a:spLocks noChangeShapeType="1"/>
              </p:cNvSpPr>
              <p:nvPr/>
            </p:nvSpPr>
            <p:spPr bwMode="auto">
              <a:xfrm>
                <a:off x="648" y="3072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5" name="Line 13"/>
              <p:cNvSpPr>
                <a:spLocks noChangeShapeType="1"/>
              </p:cNvSpPr>
              <p:nvPr/>
            </p:nvSpPr>
            <p:spPr bwMode="auto">
              <a:xfrm flipV="1">
                <a:off x="1512" y="2016"/>
                <a:ext cx="624" cy="337"/>
              </a:xfrm>
              <a:prstGeom prst="line">
                <a:avLst/>
              </a:prstGeom>
              <a:noFill/>
              <a:ln w="19050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14"/>
              <p:cNvSpPr>
                <a:spLocks noChangeShapeType="1"/>
              </p:cNvSpPr>
              <p:nvPr/>
            </p:nvSpPr>
            <p:spPr bwMode="auto">
              <a:xfrm>
                <a:off x="456" y="2352"/>
                <a:ext cx="2352" cy="624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39" name="Text Box 15"/>
              <p:cNvSpPr txBox="1">
                <a:spLocks noChangeArrowheads="1"/>
              </p:cNvSpPr>
              <p:nvPr/>
            </p:nvSpPr>
            <p:spPr bwMode="auto">
              <a:xfrm>
                <a:off x="1032" y="3216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6"/>
                    </a:solidFill>
                    <a:latin typeface="Times New Roman" charset="0"/>
                    <a:ea typeface="ＭＳ Ｐゴシック" charset="0"/>
                  </a:rPr>
                  <a:t>Intercept: b2</a:t>
                </a:r>
              </a:p>
            </p:txBody>
          </p:sp>
          <p:sp>
            <p:nvSpPr>
              <p:cNvPr id="24608" name="Text Box 16"/>
              <p:cNvSpPr txBox="1">
                <a:spLocks noChangeArrowheads="1"/>
              </p:cNvSpPr>
              <p:nvPr/>
            </p:nvSpPr>
            <p:spPr bwMode="auto">
              <a:xfrm>
                <a:off x="2472" y="2352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C00000"/>
                    </a:solidFill>
                  </a:rPr>
                  <a:t>Slope: m2</a:t>
                </a:r>
              </a:p>
            </p:txBody>
          </p:sp>
          <p:sp>
            <p:nvSpPr>
              <p:cNvPr id="24609" name="AutoShape 17"/>
              <p:cNvSpPr>
                <a:spLocks noChangeArrowheads="1"/>
              </p:cNvSpPr>
              <p:nvPr/>
            </p:nvSpPr>
            <p:spPr bwMode="auto">
              <a:xfrm rot="-1437108" flipH="1" flipV="1">
                <a:off x="2136" y="2676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10" name="Line 18"/>
              <p:cNvSpPr>
                <a:spLocks noChangeShapeType="1"/>
              </p:cNvSpPr>
              <p:nvPr/>
            </p:nvSpPr>
            <p:spPr bwMode="auto">
              <a:xfrm flipV="1">
                <a:off x="2424" y="2592"/>
                <a:ext cx="384" cy="144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11" name="Line 19"/>
              <p:cNvSpPr>
                <a:spLocks noChangeShapeType="1"/>
              </p:cNvSpPr>
              <p:nvPr/>
            </p:nvSpPr>
            <p:spPr bwMode="auto">
              <a:xfrm>
                <a:off x="888" y="2544"/>
                <a:ext cx="528" cy="672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82" name="Oval 59"/>
            <p:cNvSpPr>
              <a:spLocks noChangeArrowheads="1"/>
            </p:cNvSpPr>
            <p:nvPr/>
          </p:nvSpPr>
          <p:spPr bwMode="auto">
            <a:xfrm>
              <a:off x="744" y="2208"/>
              <a:ext cx="50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3" name="Oval 60"/>
            <p:cNvSpPr>
              <a:spLocks noChangeArrowheads="1"/>
            </p:cNvSpPr>
            <p:nvPr/>
          </p:nvSpPr>
          <p:spPr bwMode="auto">
            <a:xfrm>
              <a:off x="1224" y="2496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4" name="Oval 61"/>
            <p:cNvSpPr>
              <a:spLocks noChangeArrowheads="1"/>
            </p:cNvSpPr>
            <p:nvPr/>
          </p:nvSpPr>
          <p:spPr bwMode="auto">
            <a:xfrm>
              <a:off x="1176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5" name="Oval 62"/>
            <p:cNvSpPr>
              <a:spLocks noChangeArrowheads="1"/>
            </p:cNvSpPr>
            <p:nvPr/>
          </p:nvSpPr>
          <p:spPr bwMode="auto">
            <a:xfrm>
              <a:off x="1752" y="2496"/>
              <a:ext cx="48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6" name="Oval 63"/>
            <p:cNvSpPr>
              <a:spLocks noChangeArrowheads="1"/>
            </p:cNvSpPr>
            <p:nvPr/>
          </p:nvSpPr>
          <p:spPr bwMode="auto">
            <a:xfrm>
              <a:off x="1608" y="2688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7" name="Oval 64"/>
            <p:cNvSpPr>
              <a:spLocks noChangeArrowheads="1"/>
            </p:cNvSpPr>
            <p:nvPr/>
          </p:nvSpPr>
          <p:spPr bwMode="auto">
            <a:xfrm>
              <a:off x="2040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8" name="Oval 65"/>
            <p:cNvSpPr>
              <a:spLocks noChangeArrowheads="1"/>
            </p:cNvSpPr>
            <p:nvPr/>
          </p:nvSpPr>
          <p:spPr bwMode="auto">
            <a:xfrm>
              <a:off x="2136" y="278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9" name="Oval 66"/>
            <p:cNvSpPr>
              <a:spLocks noChangeArrowheads="1"/>
            </p:cNvSpPr>
            <p:nvPr/>
          </p:nvSpPr>
          <p:spPr bwMode="auto">
            <a:xfrm>
              <a:off x="504" y="1584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0" name="Oval 67"/>
            <p:cNvSpPr>
              <a:spLocks noChangeArrowheads="1"/>
            </p:cNvSpPr>
            <p:nvPr/>
          </p:nvSpPr>
          <p:spPr bwMode="auto">
            <a:xfrm>
              <a:off x="744" y="2016"/>
              <a:ext cx="50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1" name="Oval 68"/>
            <p:cNvSpPr>
              <a:spLocks noChangeArrowheads="1"/>
            </p:cNvSpPr>
            <p:nvPr/>
          </p:nvSpPr>
          <p:spPr bwMode="auto">
            <a:xfrm>
              <a:off x="1080" y="192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2" name="Oval 69"/>
            <p:cNvSpPr>
              <a:spLocks noChangeArrowheads="1"/>
            </p:cNvSpPr>
            <p:nvPr/>
          </p:nvSpPr>
          <p:spPr bwMode="auto">
            <a:xfrm>
              <a:off x="984" y="2256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3" name="Oval 70"/>
            <p:cNvSpPr>
              <a:spLocks noChangeArrowheads="1"/>
            </p:cNvSpPr>
            <p:nvPr/>
          </p:nvSpPr>
          <p:spPr bwMode="auto">
            <a:xfrm>
              <a:off x="1656" y="240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4" name="Oval 71"/>
            <p:cNvSpPr>
              <a:spLocks noChangeArrowheads="1"/>
            </p:cNvSpPr>
            <p:nvPr/>
          </p:nvSpPr>
          <p:spPr bwMode="auto">
            <a:xfrm>
              <a:off x="1752" y="2880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5" name="Oval 72"/>
            <p:cNvSpPr>
              <a:spLocks noChangeArrowheads="1"/>
            </p:cNvSpPr>
            <p:nvPr/>
          </p:nvSpPr>
          <p:spPr bwMode="auto">
            <a:xfrm>
              <a:off x="2088" y="3168"/>
              <a:ext cx="48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1524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Design Matrix</a:t>
            </a:r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266700" y="1066800"/>
            <a:ext cx="4508500" cy="3271838"/>
            <a:chOff x="408" y="1407"/>
            <a:chExt cx="2840" cy="2061"/>
          </a:xfrm>
        </p:grpSpPr>
        <p:sp>
          <p:nvSpPr>
            <p:cNvPr id="26662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Line 5"/>
            <p:cNvSpPr>
              <a:spLocks noChangeShapeType="1"/>
            </p:cNvSpPr>
            <p:nvPr/>
          </p:nvSpPr>
          <p:spPr bwMode="auto">
            <a:xfrm flipV="1">
              <a:off x="888" y="1632"/>
              <a:ext cx="960" cy="480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4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4" y="2304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65" name="Text Box 7"/>
            <p:cNvSpPr txBox="1">
              <a:spLocks noChangeArrowheads="1"/>
            </p:cNvSpPr>
            <p:nvPr/>
          </p:nvSpPr>
          <p:spPr bwMode="auto">
            <a:xfrm>
              <a:off x="1416" y="1407"/>
              <a:ext cx="9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6666" name="Text Box 8"/>
            <p:cNvSpPr txBox="1">
              <a:spLocks noChangeArrowheads="1"/>
            </p:cNvSpPr>
            <p:nvPr/>
          </p:nvSpPr>
          <p:spPr bwMode="auto">
            <a:xfrm>
              <a:off x="1896" y="1791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61129" name="Text Box 9"/>
            <p:cNvSpPr txBox="1">
              <a:spLocks noChangeArrowheads="1"/>
            </p:cNvSpPr>
            <p:nvPr/>
          </p:nvSpPr>
          <p:spPr bwMode="auto">
            <a:xfrm>
              <a:off x="408" y="1440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6113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669" name="Line 11"/>
            <p:cNvSpPr>
              <a:spLocks noChangeShapeType="1"/>
            </p:cNvSpPr>
            <p:nvPr/>
          </p:nvSpPr>
          <p:spPr bwMode="auto">
            <a:xfrm>
              <a:off x="840" y="1872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0" name="Line 12"/>
            <p:cNvSpPr>
              <a:spLocks noChangeShapeType="1"/>
            </p:cNvSpPr>
            <p:nvPr/>
          </p:nvSpPr>
          <p:spPr bwMode="auto">
            <a:xfrm>
              <a:off x="648" y="3072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4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135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937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accent6"/>
                  </a:solidFill>
                  <a:latin typeface="Times New Roman" charset="0"/>
                  <a:ea typeface="ＭＳ Ｐゴシック" charset="0"/>
                </a:rPr>
                <a:t>Intercept: b2</a:t>
              </a:r>
            </a:p>
          </p:txBody>
        </p:sp>
        <p:sp>
          <p:nvSpPr>
            <p:cNvPr id="26674" name="Text Box 16"/>
            <p:cNvSpPr txBox="1">
              <a:spLocks noChangeArrowheads="1"/>
            </p:cNvSpPr>
            <p:nvPr/>
          </p:nvSpPr>
          <p:spPr bwMode="auto">
            <a:xfrm>
              <a:off x="2472" y="2352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6675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6" y="2676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76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4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7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838700" y="3124200"/>
            <a:ext cx="4724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1400" dirty="0">
              <a:solidFill>
                <a:schemeClr val="tx1"/>
              </a:solidFill>
              <a:latin typeface="+mn-lt"/>
              <a:ea typeface="ＭＳ Ｐゴシック" charset="-128"/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  <a:latin typeface="+mn-lt"/>
                <a:ea typeface="ＭＳ Ｐゴシック" charset="-128"/>
              </a:rPr>
              <a:t>number of columns = (number of groups)*(number of parameters)</a:t>
            </a:r>
          </a:p>
        </p:txBody>
      </p:sp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804397"/>
              </p:ext>
            </p:extLst>
          </p:nvPr>
        </p:nvGraphicFramePr>
        <p:xfrm>
          <a:off x="4914900" y="1143000"/>
          <a:ext cx="3382963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600" imgH="1155700" progId="Equation.3">
                  <p:embed/>
                </p:oleObj>
              </mc:Choice>
              <mc:Fallback>
                <p:oleObj name="Equation" r:id="rId3" imgW="1752600" imgH="115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14900" y="1143000"/>
                        <a:ext cx="3382963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45221"/>
              </p:ext>
            </p:extLst>
          </p:nvPr>
        </p:nvGraphicFramePr>
        <p:xfrm>
          <a:off x="1028700" y="4724400"/>
          <a:ext cx="7208838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060700" imgH="901700" progId="Equation.3">
                  <p:embed/>
                </p:oleObj>
              </mc:Choice>
              <mc:Fallback>
                <p:oleObj name="Equation" r:id="rId5" imgW="3060700" imgH="901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8700" y="4724400"/>
                        <a:ext cx="7208838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717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1081975" y="4801775"/>
            <a:ext cx="3198957" cy="12618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 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 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  <a:p>
            <a:pPr>
              <a:defRPr/>
            </a:pPr>
            <a:endParaRPr lang="en-US" sz="2400" b="1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262626"/>
                </a:solidFill>
                <a:latin typeface="Symbol" panose="05050102010706020507" pitchFamily="18" charset="2"/>
                <a:ea typeface="ＭＳ Ｐゴシック" charset="0"/>
              </a:rPr>
              <a:t>b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= [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b1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b2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m1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m2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802419"/>
              </p:ext>
            </p:extLst>
          </p:nvPr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19481-A7C3-E73F-3F4F-8544BACBD73F}"/>
              </a:ext>
            </a:extLst>
          </p:cNvPr>
          <p:cNvSpPr txBox="1"/>
          <p:nvPr/>
        </p:nvSpPr>
        <p:spPr>
          <a:xfrm>
            <a:off x="3915045" y="3429000"/>
            <a:ext cx="2209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Parameters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265DB-76D9-C5F2-7C26-3A3BB6E4AD0F}"/>
              </a:ext>
            </a:extLst>
          </p:cNvPr>
          <p:cNvSpPr txBox="1"/>
          <p:nvPr/>
        </p:nvSpPr>
        <p:spPr>
          <a:xfrm>
            <a:off x="1269640" y="3429000"/>
            <a:ext cx="23022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Elements in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Contrast Matrix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D2ED99-B9EF-F80C-B298-C9B65FC667AB}"/>
              </a:ext>
            </a:extLst>
          </p:cNvPr>
          <p:cNvCxnSpPr>
            <a:stCxn id="3" idx="3"/>
          </p:cNvCxnSpPr>
          <p:nvPr/>
        </p:nvCxnSpPr>
        <p:spPr>
          <a:xfrm flipV="1">
            <a:off x="6124304" y="2969419"/>
            <a:ext cx="1339494" cy="690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3B20F1-23D4-5664-60FF-EA322B820458}"/>
              </a:ext>
            </a:extLst>
          </p:cNvPr>
          <p:cNvCxnSpPr>
            <a:cxnSpLocks/>
          </p:cNvCxnSpPr>
          <p:nvPr/>
        </p:nvCxnSpPr>
        <p:spPr>
          <a:xfrm flipV="1">
            <a:off x="2098672" y="3023124"/>
            <a:ext cx="149228" cy="4830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20">
            <a:extLst>
              <a:ext uri="{FF2B5EF4-FFF2-40B4-BE49-F238E27FC236}">
                <a16:creationId xmlns:a16="http://schemas.microsoft.com/office/drawing/2014/main" id="{88B9B3C2-26EE-A41A-09C7-7A0BA2EE4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3716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B5420A-4F0B-FF48-94DB-FFE7CEEA1BB4}"/>
              </a:ext>
            </a:extLst>
          </p:cNvPr>
          <p:cNvCxnSpPr>
            <a:cxnSpLocks/>
          </p:cNvCxnSpPr>
          <p:nvPr/>
        </p:nvCxnSpPr>
        <p:spPr>
          <a:xfrm>
            <a:off x="2042794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276E83-BF91-16B1-DC5B-9A15AFFDB0C5}"/>
              </a:ext>
            </a:extLst>
          </p:cNvPr>
          <p:cNvCxnSpPr>
            <a:cxnSpLocks/>
          </p:cNvCxnSpPr>
          <p:nvPr/>
        </p:nvCxnSpPr>
        <p:spPr>
          <a:xfrm>
            <a:off x="2563340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1D475C-203C-263B-4D3D-613B776BA608}"/>
              </a:ext>
            </a:extLst>
          </p:cNvPr>
          <p:cNvCxnSpPr>
            <a:cxnSpLocks/>
          </p:cNvCxnSpPr>
          <p:nvPr/>
        </p:nvCxnSpPr>
        <p:spPr>
          <a:xfrm>
            <a:off x="3023649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5BE0F1-6201-75D8-7F49-6A0630AF4871}"/>
              </a:ext>
            </a:extLst>
          </p:cNvPr>
          <p:cNvCxnSpPr>
            <a:cxnSpLocks/>
          </p:cNvCxnSpPr>
          <p:nvPr/>
        </p:nvCxnSpPr>
        <p:spPr>
          <a:xfrm>
            <a:off x="3568110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2" grpId="0" animBg="1"/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2666835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sp>
        <p:nvSpPr>
          <p:cNvPr id="233493" name="Rectangle 21"/>
          <p:cNvSpPr>
            <a:spLocks noChangeArrowheads="1"/>
          </p:cNvSpPr>
          <p:nvPr/>
        </p:nvSpPr>
        <p:spPr bwMode="auto">
          <a:xfrm>
            <a:off x="952500" y="4648200"/>
            <a:ext cx="5002213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Is average slope different than 0?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(m1+m2)/2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666696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7302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619" y="990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Specify subjects and surface measures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 (y)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Model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(X)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and Contrasts (C) (GLM)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Fit Model (Estimate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panose="05050102010706020507" pitchFamily="18" charset="2"/>
              </a:rPr>
              <a:t>b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Test Hypotheses (p-values, sig)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Visualize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Publish!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152400"/>
            <a:ext cx="685800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Specifying Subjects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800100" y="3581400"/>
            <a:ext cx="1447800" cy="457200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sz="3900" dirty="0" err="1">
                <a:solidFill>
                  <a:srgbClr val="262626"/>
                </a:solidFill>
                <a:ea typeface="+mn-ea"/>
                <a:cs typeface="+mn-cs"/>
              </a:rPr>
              <a:t>bert</a:t>
            </a:r>
            <a:endParaRPr lang="en-US" sz="3900" dirty="0">
              <a:solidFill>
                <a:srgbClr val="262626"/>
              </a:solidFill>
              <a:ea typeface="+mn-ea"/>
              <a:cs typeface="+mn-cs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sz="3600" dirty="0">
              <a:solidFill>
                <a:srgbClr val="FFFF00"/>
              </a:solidFill>
              <a:ea typeface="+mn-ea"/>
              <a:cs typeface="+mn-cs"/>
            </a:endParaRPr>
          </a:p>
        </p:txBody>
      </p:sp>
      <p:sp>
        <p:nvSpPr>
          <p:cNvPr id="176160" name="Rectangle 32"/>
          <p:cNvSpPr>
            <a:spLocks noChangeArrowheads="1"/>
          </p:cNvSpPr>
          <p:nvPr/>
        </p:nvSpPr>
        <p:spPr bwMode="auto">
          <a:xfrm>
            <a:off x="3009900" y="1676400"/>
            <a:ext cx="46482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$SUBJECTS_DIR</a:t>
            </a:r>
          </a:p>
        </p:txBody>
      </p:sp>
      <p:sp>
        <p:nvSpPr>
          <p:cNvPr id="176161" name="Rectangle 33"/>
          <p:cNvSpPr>
            <a:spLocks noChangeArrowheads="1"/>
          </p:cNvSpPr>
          <p:nvPr/>
        </p:nvSpPr>
        <p:spPr bwMode="auto">
          <a:xfrm>
            <a:off x="17907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fred</a:t>
            </a:r>
            <a:endParaRPr lang="en-US" sz="3600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76162" name="Rectangle 34"/>
          <p:cNvSpPr>
            <a:spLocks noChangeArrowheads="1"/>
          </p:cNvSpPr>
          <p:nvPr/>
        </p:nvSpPr>
        <p:spPr bwMode="auto">
          <a:xfrm>
            <a:off x="36195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>
                <a:solidFill>
                  <a:srgbClr val="262626"/>
                </a:solidFill>
                <a:latin typeface="+mn-lt"/>
                <a:ea typeface="ＭＳ Ｐゴシック" charset="0"/>
              </a:rPr>
              <a:t>jenny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2775" name="Rectangle 35"/>
          <p:cNvSpPr>
            <a:spLocks noChangeArrowheads="1"/>
          </p:cNvSpPr>
          <p:nvPr/>
        </p:nvSpPr>
        <p:spPr bwMode="auto">
          <a:xfrm>
            <a:off x="5524500" y="3505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r>
              <a:rPr lang="en-US" altLang="en-US" sz="3600">
                <a:solidFill>
                  <a:srgbClr val="262626"/>
                </a:solidFill>
                <a:latin typeface="News Gothic MT" charset="0"/>
              </a:rPr>
              <a:t>margaret   …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endParaRPr lang="en-US" altLang="en-US" sz="3600">
              <a:solidFill>
                <a:srgbClr val="FFFF00"/>
              </a:solidFill>
            </a:endParaRPr>
          </a:p>
        </p:txBody>
      </p:sp>
      <p:sp>
        <p:nvSpPr>
          <p:cNvPr id="32776" name="Line 36"/>
          <p:cNvSpPr>
            <a:spLocks noChangeShapeType="1"/>
          </p:cNvSpPr>
          <p:nvPr/>
        </p:nvSpPr>
        <p:spPr bwMode="auto">
          <a:xfrm flipH="1">
            <a:off x="1638300" y="2362200"/>
            <a:ext cx="33528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37"/>
          <p:cNvSpPr>
            <a:spLocks noChangeShapeType="1"/>
          </p:cNvSpPr>
          <p:nvPr/>
        </p:nvSpPr>
        <p:spPr bwMode="auto">
          <a:xfrm flipH="1">
            <a:off x="3162300" y="2362200"/>
            <a:ext cx="1828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38"/>
          <p:cNvSpPr>
            <a:spLocks noChangeShapeType="1"/>
          </p:cNvSpPr>
          <p:nvPr/>
        </p:nvSpPr>
        <p:spPr bwMode="auto">
          <a:xfrm flipH="1">
            <a:off x="4762500" y="2362200"/>
            <a:ext cx="228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39"/>
          <p:cNvSpPr>
            <a:spLocks noChangeShapeType="1"/>
          </p:cNvSpPr>
          <p:nvPr/>
        </p:nvSpPr>
        <p:spPr bwMode="auto">
          <a:xfrm>
            <a:off x="4991100" y="2362200"/>
            <a:ext cx="2133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0" name="Group 40"/>
          <p:cNvGrpSpPr>
            <a:grpSpLocks/>
          </p:cNvGrpSpPr>
          <p:nvPr/>
        </p:nvGrpSpPr>
        <p:grpSpPr bwMode="auto">
          <a:xfrm>
            <a:off x="419100" y="4114800"/>
            <a:ext cx="2219325" cy="990600"/>
            <a:chOff x="528" y="960"/>
            <a:chExt cx="4464" cy="576"/>
          </a:xfrm>
        </p:grpSpPr>
        <p:sp>
          <p:nvSpPr>
            <p:cNvPr id="32820" name="Line 41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1" name="Line 42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2" name="Line 43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3" name="Line 44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4" name="Line 45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5" name="Line 46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6" name="Line 47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7" name="Line 48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8" name="Line 49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9" name="Line 50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0" name="Line 51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1" name="Group 64"/>
          <p:cNvGrpSpPr>
            <a:grpSpLocks/>
          </p:cNvGrpSpPr>
          <p:nvPr/>
        </p:nvGrpSpPr>
        <p:grpSpPr bwMode="auto">
          <a:xfrm>
            <a:off x="3543300" y="4038600"/>
            <a:ext cx="2219325" cy="990600"/>
            <a:chOff x="528" y="960"/>
            <a:chExt cx="4464" cy="576"/>
          </a:xfrm>
        </p:grpSpPr>
        <p:sp>
          <p:nvSpPr>
            <p:cNvPr id="32809" name="Line 65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0" name="Line 6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1" name="Line 67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2" name="Line 68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3" name="Line 6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4" name="Line 70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5" name="Line 71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6" name="Line 72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7" name="Line 73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Line 7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Line 7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2" name="Group 76"/>
          <p:cNvGrpSpPr>
            <a:grpSpLocks/>
          </p:cNvGrpSpPr>
          <p:nvPr/>
        </p:nvGrpSpPr>
        <p:grpSpPr bwMode="auto">
          <a:xfrm>
            <a:off x="6286500" y="4038600"/>
            <a:ext cx="2219325" cy="990600"/>
            <a:chOff x="528" y="960"/>
            <a:chExt cx="4464" cy="576"/>
          </a:xfrm>
        </p:grpSpPr>
        <p:sp>
          <p:nvSpPr>
            <p:cNvPr id="32798" name="Line 77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9" name="Line 78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0" name="Line 79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80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81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82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83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5" name="Line 84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6" name="Line 85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7" name="Line 86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8" name="Line 87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3" name="Line 89"/>
          <p:cNvSpPr>
            <a:spLocks noChangeShapeType="1"/>
          </p:cNvSpPr>
          <p:nvPr/>
        </p:nvSpPr>
        <p:spPr bwMode="auto">
          <a:xfrm flipH="1">
            <a:off x="2836863" y="4038600"/>
            <a:ext cx="20637" cy="13335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4" name="Line 90"/>
          <p:cNvSpPr>
            <a:spLocks noChangeShapeType="1"/>
          </p:cNvSpPr>
          <p:nvPr/>
        </p:nvSpPr>
        <p:spPr bwMode="auto">
          <a:xfrm>
            <a:off x="1714500" y="5372100"/>
            <a:ext cx="2219325" cy="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Line 91"/>
          <p:cNvSpPr>
            <a:spLocks noChangeShapeType="1"/>
          </p:cNvSpPr>
          <p:nvPr/>
        </p:nvSpPr>
        <p:spPr bwMode="auto">
          <a:xfrm>
            <a:off x="37195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6" name="Line 92"/>
          <p:cNvSpPr>
            <a:spLocks noChangeShapeType="1"/>
          </p:cNvSpPr>
          <p:nvPr/>
        </p:nvSpPr>
        <p:spPr bwMode="auto">
          <a:xfrm>
            <a:off x="35036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93"/>
          <p:cNvSpPr>
            <a:spLocks noChangeShapeType="1"/>
          </p:cNvSpPr>
          <p:nvPr/>
        </p:nvSpPr>
        <p:spPr bwMode="auto">
          <a:xfrm>
            <a:off x="31940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94"/>
          <p:cNvSpPr>
            <a:spLocks noChangeShapeType="1"/>
          </p:cNvSpPr>
          <p:nvPr/>
        </p:nvSpPr>
        <p:spPr bwMode="auto">
          <a:xfrm>
            <a:off x="28844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95"/>
          <p:cNvSpPr>
            <a:spLocks noChangeShapeType="1"/>
          </p:cNvSpPr>
          <p:nvPr/>
        </p:nvSpPr>
        <p:spPr bwMode="auto">
          <a:xfrm>
            <a:off x="26685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0" name="Line 96"/>
          <p:cNvSpPr>
            <a:spLocks noChangeShapeType="1"/>
          </p:cNvSpPr>
          <p:nvPr/>
        </p:nvSpPr>
        <p:spPr bwMode="auto">
          <a:xfrm>
            <a:off x="23352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97"/>
          <p:cNvSpPr>
            <a:spLocks noChangeShapeType="1"/>
          </p:cNvSpPr>
          <p:nvPr/>
        </p:nvSpPr>
        <p:spPr bwMode="auto">
          <a:xfrm>
            <a:off x="20002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98"/>
          <p:cNvSpPr>
            <a:spLocks noChangeShapeType="1"/>
          </p:cNvSpPr>
          <p:nvPr/>
        </p:nvSpPr>
        <p:spPr bwMode="auto">
          <a:xfrm>
            <a:off x="171450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99"/>
          <p:cNvSpPr>
            <a:spLocks noChangeShapeType="1"/>
          </p:cNvSpPr>
          <p:nvPr/>
        </p:nvSpPr>
        <p:spPr bwMode="auto">
          <a:xfrm>
            <a:off x="3933825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Oval 100"/>
          <p:cNvSpPr>
            <a:spLocks noChangeArrowheads="1"/>
          </p:cNvSpPr>
          <p:nvPr/>
        </p:nvSpPr>
        <p:spPr bwMode="auto">
          <a:xfrm>
            <a:off x="647700" y="3429000"/>
            <a:ext cx="1752600" cy="685800"/>
          </a:xfrm>
          <a:prstGeom prst="ellipse">
            <a:avLst/>
          </a:prstGeom>
          <a:noFill/>
          <a:ln w="57150">
            <a:solidFill>
              <a:srgbClr val="18579B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2795" name="Line 101"/>
          <p:cNvSpPr>
            <a:spLocks noChangeShapeType="1"/>
          </p:cNvSpPr>
          <p:nvPr/>
        </p:nvSpPr>
        <p:spPr bwMode="auto">
          <a:xfrm>
            <a:off x="800100" y="1752600"/>
            <a:ext cx="609600" cy="167640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230" name="Text Box 102"/>
          <p:cNvSpPr txBox="1">
            <a:spLocks noChangeArrowheads="1"/>
          </p:cNvSpPr>
          <p:nvPr/>
        </p:nvSpPr>
        <p:spPr bwMode="auto">
          <a:xfrm>
            <a:off x="266700" y="11477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62" name="Text Box 21"/>
          <p:cNvSpPr txBox="1">
            <a:spLocks noChangeArrowheads="1"/>
          </p:cNvSpPr>
          <p:nvPr/>
        </p:nvSpPr>
        <p:spPr bwMode="auto">
          <a:xfrm>
            <a:off x="4381500" y="5562600"/>
            <a:ext cx="5597525" cy="46196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76200"/>
            <a:ext cx="685800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Directory Tree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990600"/>
            <a:ext cx="9210675" cy="41148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bert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dirty="0">
              <a:solidFill>
                <a:srgbClr val="FFFF00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bem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stats   morph  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mri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rgb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scripts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surf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tiff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label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orig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T1    brain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wm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aseg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 			     </a:t>
            </a:r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942975" y="1371600"/>
            <a:ext cx="7972425" cy="914400"/>
            <a:chOff x="528" y="960"/>
            <a:chExt cx="4464" cy="576"/>
          </a:xfrm>
        </p:grpSpPr>
        <p:sp>
          <p:nvSpPr>
            <p:cNvPr id="34838" name="Line 5"/>
            <p:cNvSpPr>
              <a:spLocks noChangeShapeType="1"/>
            </p:cNvSpPr>
            <p:nvPr/>
          </p:nvSpPr>
          <p:spPr bwMode="auto">
            <a:xfrm>
              <a:off x="2784" y="960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Line 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Line 7"/>
            <p:cNvSpPr>
              <a:spLocks noChangeShapeType="1"/>
            </p:cNvSpPr>
            <p:nvPr/>
          </p:nvSpPr>
          <p:spPr bwMode="auto">
            <a:xfrm>
              <a:off x="456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1" name="Line 8"/>
            <p:cNvSpPr>
              <a:spLocks noChangeShapeType="1"/>
            </p:cNvSpPr>
            <p:nvPr/>
          </p:nvSpPr>
          <p:spPr bwMode="auto">
            <a:xfrm>
              <a:off x="41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2" name="Line 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3" name="Line 10"/>
            <p:cNvSpPr>
              <a:spLocks noChangeShapeType="1"/>
            </p:cNvSpPr>
            <p:nvPr/>
          </p:nvSpPr>
          <p:spPr bwMode="auto">
            <a:xfrm>
              <a:off x="288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4" name="Line 11"/>
            <p:cNvSpPr>
              <a:spLocks noChangeShapeType="1"/>
            </p:cNvSpPr>
            <p:nvPr/>
          </p:nvSpPr>
          <p:spPr bwMode="auto">
            <a:xfrm>
              <a:off x="244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5" name="Line 12"/>
            <p:cNvSpPr>
              <a:spLocks noChangeShapeType="1"/>
            </p:cNvSpPr>
            <p:nvPr/>
          </p:nvSpPr>
          <p:spPr bwMode="auto">
            <a:xfrm>
              <a:off x="1776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Line 13"/>
            <p:cNvSpPr>
              <a:spLocks noChangeShapeType="1"/>
            </p:cNvSpPr>
            <p:nvPr/>
          </p:nvSpPr>
          <p:spPr bwMode="auto">
            <a:xfrm>
              <a:off x="11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Line 1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8" name="Line 1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1" name="Line 16"/>
          <p:cNvSpPr>
            <a:spLocks noChangeShapeType="1"/>
          </p:cNvSpPr>
          <p:nvPr/>
        </p:nvSpPr>
        <p:spPr bwMode="auto">
          <a:xfrm flipV="1">
            <a:off x="857250" y="2667000"/>
            <a:ext cx="342900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Line 17"/>
          <p:cNvSpPr>
            <a:spLocks noChangeShapeType="1"/>
          </p:cNvSpPr>
          <p:nvPr/>
        </p:nvSpPr>
        <p:spPr bwMode="auto">
          <a:xfrm flipV="1">
            <a:off x="2400300" y="26670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18"/>
          <p:cNvSpPr>
            <a:spLocks noChangeShapeType="1"/>
          </p:cNvSpPr>
          <p:nvPr/>
        </p:nvSpPr>
        <p:spPr bwMode="auto">
          <a:xfrm flipV="1">
            <a:off x="3514725" y="26670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9"/>
          <p:cNvSpPr>
            <a:spLocks noChangeShapeType="1"/>
          </p:cNvSpPr>
          <p:nvPr/>
        </p:nvSpPr>
        <p:spPr bwMode="auto">
          <a:xfrm>
            <a:off x="4371975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20"/>
          <p:cNvSpPr>
            <a:spLocks noChangeShapeType="1"/>
          </p:cNvSpPr>
          <p:nvPr/>
        </p:nvSpPr>
        <p:spPr bwMode="auto">
          <a:xfrm>
            <a:off x="4371975" y="26670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1" name="Text Box 21"/>
          <p:cNvSpPr txBox="1">
            <a:spLocks noChangeArrowheads="1"/>
          </p:cNvSpPr>
          <p:nvPr/>
        </p:nvSpPr>
        <p:spPr bwMode="auto">
          <a:xfrm>
            <a:off x="754063" y="5602288"/>
            <a:ext cx="5597525" cy="4619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  <p:sp>
        <p:nvSpPr>
          <p:cNvPr id="34827" name="Line 22"/>
          <p:cNvSpPr>
            <a:spLocks noChangeShapeType="1"/>
          </p:cNvSpPr>
          <p:nvPr/>
        </p:nvSpPr>
        <p:spPr bwMode="auto">
          <a:xfrm>
            <a:off x="7124700" y="2667000"/>
            <a:ext cx="0" cy="12192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3" name="Text Box 23"/>
          <p:cNvSpPr txBox="1">
            <a:spLocks noChangeArrowheads="1"/>
          </p:cNvSpPr>
          <p:nvPr/>
        </p:nvSpPr>
        <p:spPr bwMode="auto">
          <a:xfrm>
            <a:off x="3848100" y="4419600"/>
            <a:ext cx="1358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4" name="Text Box 24"/>
          <p:cNvSpPr txBox="1">
            <a:spLocks noChangeArrowheads="1"/>
          </p:cNvSpPr>
          <p:nvPr/>
        </p:nvSpPr>
        <p:spPr bwMode="auto">
          <a:xfrm>
            <a:off x="5600700" y="4471988"/>
            <a:ext cx="1963738" cy="830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lh.thickness</a:t>
            </a:r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rh.thickness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5" name="Text Box 25"/>
          <p:cNvSpPr txBox="1">
            <a:spLocks noChangeArrowheads="1"/>
          </p:cNvSpPr>
          <p:nvPr/>
        </p:nvSpPr>
        <p:spPr bwMode="auto">
          <a:xfrm>
            <a:off x="7810500" y="4495800"/>
            <a:ext cx="2120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18579B"/>
                </a:solidFill>
                <a:latin typeface="+mn-lt"/>
                <a:ea typeface="ＭＳ Ｐゴシック" charset="0"/>
              </a:rPr>
              <a:t>lh.sphere.reg</a:t>
            </a:r>
            <a:endParaRPr lang="en-US" sz="2400" dirty="0">
              <a:solidFill>
                <a:srgbClr val="18579B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rh.sphere.reg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34831" name="Line 26"/>
          <p:cNvSpPr>
            <a:spLocks noChangeShapeType="1"/>
          </p:cNvSpPr>
          <p:nvPr/>
        </p:nvSpPr>
        <p:spPr bwMode="auto">
          <a:xfrm flipV="1">
            <a:off x="6286500" y="38862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Line 27"/>
          <p:cNvSpPr>
            <a:spLocks noChangeShapeType="1"/>
          </p:cNvSpPr>
          <p:nvPr/>
        </p:nvSpPr>
        <p:spPr bwMode="auto">
          <a:xfrm flipV="1">
            <a:off x="5143500" y="38862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3" name="Line 28"/>
          <p:cNvSpPr>
            <a:spLocks noChangeShapeType="1"/>
          </p:cNvSpPr>
          <p:nvPr/>
        </p:nvSpPr>
        <p:spPr bwMode="auto">
          <a:xfrm>
            <a:off x="7124700" y="38862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4" name="Line 29"/>
          <p:cNvSpPr>
            <a:spLocks noChangeShapeType="1"/>
          </p:cNvSpPr>
          <p:nvPr/>
        </p:nvSpPr>
        <p:spPr bwMode="auto">
          <a:xfrm>
            <a:off x="8801100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0" name="Text Box 30"/>
          <p:cNvSpPr txBox="1">
            <a:spLocks noChangeArrowheads="1"/>
          </p:cNvSpPr>
          <p:nvPr/>
        </p:nvSpPr>
        <p:spPr bwMode="auto">
          <a:xfrm>
            <a:off x="7581900" y="3124200"/>
            <a:ext cx="2389188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12" name="Text Box 32"/>
          <p:cNvSpPr txBox="1">
            <a:spLocks noChangeArrowheads="1"/>
          </p:cNvSpPr>
          <p:nvPr/>
        </p:nvSpPr>
        <p:spPr bwMode="auto">
          <a:xfrm>
            <a:off x="8115300" y="10969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34837" name="Line 33"/>
          <p:cNvSpPr>
            <a:spLocks noChangeShapeType="1"/>
          </p:cNvSpPr>
          <p:nvPr/>
        </p:nvSpPr>
        <p:spPr bwMode="auto">
          <a:xfrm flipH="1">
            <a:off x="5295900" y="1295400"/>
            <a:ext cx="2895600" cy="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Example: Thickness Study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8791575" cy="4114800"/>
          </a:xfrm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FD1414"/>
                </a:solidFill>
              </a:rPr>
              <a:t>bert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chemeClr val="accent2"/>
                </a:solidFill>
              </a:rPr>
              <a:t>fred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C0081"/>
                </a:solidFill>
              </a:rPr>
              <a:t>jenny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A68FF"/>
                </a:solidFill>
              </a:rPr>
              <a:t>margaret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0287000" cy="1066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Design and Contrast Matrices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6353175" cy="29718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your own design (X) and contrast (C) matrices</a:t>
            </a:r>
          </a:p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an FSGD File</a:t>
            </a:r>
          </a:p>
          <a:p>
            <a:pPr lvl="1" eaLnBrk="1" hangingPunct="1"/>
            <a:r>
              <a:rPr lang="en-US" altLang="en-US" sz="2400" dirty="0" err="1">
                <a:solidFill>
                  <a:srgbClr val="262626"/>
                </a:solidFill>
              </a:rPr>
              <a:t>FreeSurfer</a:t>
            </a:r>
            <a:r>
              <a:rPr lang="en-US" altLang="en-US" sz="2400" dirty="0">
                <a:solidFill>
                  <a:srgbClr val="262626"/>
                </a:solidFill>
              </a:rPr>
              <a:t> creates design matrix</a:t>
            </a:r>
          </a:p>
          <a:p>
            <a:pPr lvl="1" eaLnBrk="1" hangingPunct="1"/>
            <a:r>
              <a:rPr lang="en-US" altLang="en-US" sz="2400" dirty="0">
                <a:solidFill>
                  <a:srgbClr val="262626"/>
                </a:solidFill>
              </a:rPr>
              <a:t>You still have to specify contrasts</a:t>
            </a:r>
          </a:p>
        </p:txBody>
      </p:sp>
      <p:sp>
        <p:nvSpPr>
          <p:cNvPr id="2" name="Right Bracket 1"/>
          <p:cNvSpPr/>
          <p:nvPr/>
        </p:nvSpPr>
        <p:spPr>
          <a:xfrm>
            <a:off x="7429500" y="2743200"/>
            <a:ext cx="304800" cy="1524000"/>
          </a:xfrm>
          <a:prstGeom prst="rightBracket">
            <a:avLst>
              <a:gd name="adj" fmla="val 2587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810500" y="3048000"/>
            <a:ext cx="2300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This talk is for</a:t>
            </a:r>
          </a:p>
          <a:p>
            <a:r>
              <a:rPr lang="en-US" dirty="0">
                <a:solidFill>
                  <a:srgbClr val="000000"/>
                </a:solidFill>
              </a:rPr>
              <a:t>using the FSFG files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74800" y="152400"/>
            <a:ext cx="2716740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Motivation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42900" y="1676400"/>
            <a:ext cx="9783763" cy="4206875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000" dirty="0"/>
              <a:t>Model patterns of interactions and associations between groups</a:t>
            </a:r>
            <a:endParaRPr lang="en-US" altLang="en-US" sz="2800" dirty="0"/>
          </a:p>
          <a:p>
            <a:r>
              <a:rPr lang="en-US" altLang="en-US" sz="3000" dirty="0"/>
              <a:t>The </a:t>
            </a:r>
            <a:r>
              <a:rPr lang="en-US" altLang="en-US" sz="3000" b="1" dirty="0"/>
              <a:t>parameters</a:t>
            </a:r>
            <a:r>
              <a:rPr lang="en-US" altLang="en-US" sz="3000" dirty="0"/>
              <a:t> of the model provide measures of the strength of associations</a:t>
            </a:r>
          </a:p>
          <a:p>
            <a:r>
              <a:rPr lang="en-US" altLang="en-US" sz="3000" dirty="0"/>
              <a:t>A General Linear Model (GLM) focuses on </a:t>
            </a:r>
            <a:r>
              <a:rPr lang="en-US" altLang="en-US" sz="3000" i="1" dirty="0"/>
              <a:t>estimating the parameters of the model</a:t>
            </a:r>
            <a:r>
              <a:rPr lang="en-US" altLang="en-US" sz="3000" dirty="0"/>
              <a:t> </a:t>
            </a:r>
          </a:p>
          <a:p>
            <a:pPr lvl="1"/>
            <a:r>
              <a:rPr lang="en-US" altLang="en-US" sz="2800" dirty="0"/>
              <a:t>can be applied to new data sets to create reasonable inferences.</a:t>
            </a:r>
          </a:p>
        </p:txBody>
      </p:sp>
    </p:spTree>
    <p:extLst>
      <p:ext uri="{BB962C8B-B14F-4D97-AF65-F5344CB8AC3E}">
        <p14:creationId xmlns:p14="http://schemas.microsoft.com/office/powerpoint/2010/main" val="2423476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-31044" y="152400"/>
            <a:ext cx="10287000" cy="6096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Group Descriptor (FSGD) File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0968" y="1480344"/>
            <a:ext cx="8562975" cy="4114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Simple text file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List of all subjects in the study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Accompanying demographics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Automatic design matrix creation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You must still specify the contrast matrices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57300" y="5410200"/>
            <a:ext cx="6162675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Note: 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ＭＳ Ｐゴシック" charset="0"/>
              </a:rPr>
              <a:t>Can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specify design matrix 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explicitly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with --design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Format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723900" y="11430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800100" y="5715000"/>
            <a:ext cx="6127750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Note: Can </a:t>
            </a:r>
            <a:r>
              <a:rPr lang="en-US" sz="1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specify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 design matrix explicitly with --design</a:t>
            </a:r>
          </a:p>
        </p:txBody>
      </p:sp>
      <p:sp>
        <p:nvSpPr>
          <p:cNvPr id="136201" name="Text Box 9"/>
          <p:cNvSpPr txBox="1">
            <a:spLocks noChangeArrowheads="1"/>
          </p:cNvSpPr>
          <p:nvPr/>
        </p:nvSpPr>
        <p:spPr bwMode="auto">
          <a:xfrm>
            <a:off x="800100" y="5105400"/>
            <a:ext cx="2605088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136203" name="Rectangle 11"/>
          <p:cNvSpPr>
            <a:spLocks noChangeArrowheads="1"/>
          </p:cNvSpPr>
          <p:nvPr/>
        </p:nvSpPr>
        <p:spPr bwMode="auto">
          <a:xfrm>
            <a:off x="1181100" y="4191000"/>
            <a:ext cx="80772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One Discrete Factor (Gender) with Two Levels (M&amp;F)</a:t>
            </a:r>
          </a:p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Three Continuous Variables: Age, Weight, IQ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762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FSGDF </a:t>
            </a:r>
            <a:r>
              <a:rPr lang="en-US" altLang="en-US" sz="4000" dirty="0">
                <a:sym typeface="Wingdings" panose="05000000000000000000" pitchFamily="2" charset="2"/>
              </a:rPr>
              <a:t> </a:t>
            </a:r>
            <a:r>
              <a:rPr lang="en-US" altLang="en-US" sz="4000" dirty="0"/>
              <a:t>X (Automatic)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121754"/>
            <a:ext cx="9639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DO</a:t>
            </a:r>
            <a:r>
              <a:rPr lang="pl-PL" altLang="en-US" sz="1600" dirty="0">
                <a:solidFill>
                  <a:srgbClr val="C00000"/>
                </a:solidFill>
                <a:latin typeface="News Gothic MT" charset="0"/>
              </a:rPr>
              <a:t>D</a:t>
            </a:r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– Different Offset,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Different 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Slope. Different Offset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Same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Slope DO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 also possible, see https://surfer.nmr.mgh.harvard.edu/fswiki/DodsDoss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1524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Contrasts</a:t>
            </a:r>
            <a:r>
              <a:rPr lang="en-US" altLang="en-US" sz="4400" dirty="0"/>
              <a:t> – You create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489700"/>
            <a:ext cx="5219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Create contrast files with simple text editor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485900" y="41148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[-1 1   0    0     0      0       0        0  ]</a:t>
            </a:r>
          </a:p>
        </p:txBody>
      </p:sp>
      <p:sp>
        <p:nvSpPr>
          <p:cNvPr id="140319" name="Text Box 31"/>
          <p:cNvSpPr txBox="1">
            <a:spLocks noChangeArrowheads="1"/>
          </p:cNvSpPr>
          <p:nvPr/>
        </p:nvSpPr>
        <p:spPr bwMode="auto">
          <a:xfrm>
            <a:off x="2308225" y="4891088"/>
            <a:ext cx="72517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chemeClr val="accent6"/>
                </a:solidFill>
                <a:latin typeface="+mn-lt"/>
                <a:ea typeface="ＭＳ Ｐゴシック" charset="0"/>
              </a:rPr>
              <a:t>intercept/offset</a:t>
            </a: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  <p:sp>
        <p:nvSpPr>
          <p:cNvPr id="140337" name="Text Box 49"/>
          <p:cNvSpPr txBox="1">
            <a:spLocks noChangeArrowheads="1"/>
          </p:cNvSpPr>
          <p:nvPr/>
        </p:nvSpPr>
        <p:spPr bwMode="auto">
          <a:xfrm>
            <a:off x="1485900" y="53340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[ 0 0   -1   1     0       0      0         0 ]</a:t>
            </a:r>
          </a:p>
        </p:txBody>
      </p:sp>
      <p:sp>
        <p:nvSpPr>
          <p:cNvPr id="40968" name="Text Box 53"/>
          <p:cNvSpPr txBox="1">
            <a:spLocks noChangeArrowheads="1"/>
          </p:cNvSpPr>
          <p:nvPr/>
        </p:nvSpPr>
        <p:spPr bwMode="auto">
          <a:xfrm rot="5400000" flipH="1">
            <a:off x="4176712" y="5253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  <p:sp>
        <p:nvSpPr>
          <p:cNvPr id="140342" name="Text Box 54"/>
          <p:cNvSpPr txBox="1">
            <a:spLocks noChangeArrowheads="1"/>
          </p:cNvSpPr>
          <p:nvPr/>
        </p:nvSpPr>
        <p:spPr bwMode="auto">
          <a:xfrm>
            <a:off x="2552700" y="6019800"/>
            <a:ext cx="6513513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rgbClr val="C00000"/>
                </a:solidFill>
                <a:latin typeface="+mn-lt"/>
                <a:ea typeface="ＭＳ Ｐゴシック" charset="0"/>
              </a:rPr>
              <a:t>age slope</a:t>
            </a: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sp>
        <p:nvSpPr>
          <p:cNvPr id="40970" name="Text Box 53"/>
          <p:cNvSpPr txBox="1">
            <a:spLocks noChangeArrowheads="1"/>
          </p:cNvSpPr>
          <p:nvPr/>
        </p:nvSpPr>
        <p:spPr bwMode="auto">
          <a:xfrm rot="5400000" flipH="1">
            <a:off x="3033712" y="4110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848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6" grpId="0"/>
      <p:bldP spid="140319" grpId="0"/>
      <p:bldP spid="140337" grpId="0"/>
      <p:bldP spid="40968" grpId="0"/>
      <p:bldP spid="140342" grpId="0"/>
      <p:bldP spid="4097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Normalizing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66700" y="8382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325819F-F684-4674-9F1D-6536C4487BB6}"/>
              </a:ext>
            </a:extLst>
          </p:cNvPr>
          <p:cNvCxnSpPr/>
          <p:nvPr/>
        </p:nvCxnSpPr>
        <p:spPr>
          <a:xfrm flipV="1">
            <a:off x="50673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1C9739-97D4-4251-94FF-B0810EBF50C5}"/>
              </a:ext>
            </a:extLst>
          </p:cNvPr>
          <p:cNvCxnSpPr/>
          <p:nvPr/>
        </p:nvCxnSpPr>
        <p:spPr>
          <a:xfrm flipV="1">
            <a:off x="6134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112981-D770-4548-82D5-42371271BAD1}"/>
              </a:ext>
            </a:extLst>
          </p:cNvPr>
          <p:cNvCxnSpPr/>
          <p:nvPr/>
        </p:nvCxnSpPr>
        <p:spPr>
          <a:xfrm flipV="1">
            <a:off x="8039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AFBC3F4-0FCE-4333-95C0-A36E8E2DD599}"/>
              </a:ext>
            </a:extLst>
          </p:cNvPr>
          <p:cNvSpPr txBox="1"/>
          <p:nvPr/>
        </p:nvSpPr>
        <p:spPr>
          <a:xfrm>
            <a:off x="2781300" y="3962400"/>
            <a:ext cx="6476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Very Different Scales will create problems!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4582C-4BC0-44C5-97D9-AAB544243B7F}"/>
              </a:ext>
            </a:extLst>
          </p:cNvPr>
          <p:cNvSpPr txBox="1"/>
          <p:nvPr/>
        </p:nvSpPr>
        <p:spPr>
          <a:xfrm>
            <a:off x="647700" y="4599532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Normalize by subtracting mean and dividing by the standard deviation. </a:t>
            </a:r>
            <a:r>
              <a:rPr lang="en-US" sz="2800" dirty="0" err="1">
                <a:solidFill>
                  <a:schemeClr val="tx1"/>
                </a:solidFill>
              </a:rPr>
              <a:t>Eg</a:t>
            </a:r>
            <a:r>
              <a:rPr lang="en-US" sz="2800" dirty="0">
                <a:solidFill>
                  <a:schemeClr val="tx1"/>
                </a:solidFill>
              </a:rPr>
              <a:t>, Age mean = 17.5, </a:t>
            </a:r>
            <a:r>
              <a:rPr lang="en-US" sz="2800" dirty="0" err="1">
                <a:solidFill>
                  <a:schemeClr val="tx1"/>
                </a:solidFill>
              </a:rPr>
              <a:t>stddev</a:t>
            </a:r>
            <a:r>
              <a:rPr lang="en-US" sz="2800" dirty="0">
                <a:solidFill>
                  <a:schemeClr val="tx1"/>
                </a:solidFill>
              </a:rPr>
              <a:t>=6.455. So use  -1.1619,   -0.3873,    0.3873,    1.1619 in the FSGD file or …</a:t>
            </a:r>
          </a:p>
        </p:txBody>
      </p:sp>
    </p:spTree>
    <p:extLst>
      <p:ext uri="{BB962C8B-B14F-4D97-AF65-F5344CB8AC3E}">
        <p14:creationId xmlns:p14="http://schemas.microsoft.com/office/powerpoint/2010/main" val="818839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6200"/>
            <a:ext cx="963930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Automatic Normalization of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49477" y="990600"/>
            <a:ext cx="9220200" cy="3200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DemeanFlag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RescaleFlag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774E6E-46C1-49F0-BE38-32961F9A0FE8}"/>
              </a:ext>
            </a:extLst>
          </p:cNvPr>
          <p:cNvSpPr txBox="1"/>
          <p:nvPr/>
        </p:nvSpPr>
        <p:spPr>
          <a:xfrm>
            <a:off x="876300" y="5029200"/>
            <a:ext cx="7931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If you set Flag to 0 instead of 1, then it gets turned off</a:t>
            </a:r>
          </a:p>
        </p:txBody>
      </p:sp>
    </p:spTree>
    <p:extLst>
      <p:ext uri="{BB962C8B-B14F-4D97-AF65-F5344CB8AC3E}">
        <p14:creationId xmlns:p14="http://schemas.microsoft.com/office/powerpoint/2010/main" val="1980639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FSGD Example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00100" y="2971800"/>
            <a:ext cx="6858000" cy="35052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	Age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10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accent2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15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20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   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25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34300" y="3352800"/>
            <a:ext cx="2259013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76300" y="9906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Two Discrete Factors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One Continuous 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: Age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960120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Example: Interaction Contrast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42900" y="3429000"/>
            <a:ext cx="47244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9100" y="8382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Two Discrete Factors (no continuous, for now)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Four </a:t>
            </a:r>
            <a:r>
              <a:rPr lang="en-US" sz="28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Regressors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 (Offsets)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ML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3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4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</a:t>
            </a:r>
          </a:p>
        </p:txBody>
      </p:sp>
      <p:grpSp>
        <p:nvGrpSpPr>
          <p:cNvPr id="44037" name="Group 60"/>
          <p:cNvGrpSpPr>
            <a:grpSpLocks/>
          </p:cNvGrpSpPr>
          <p:nvPr/>
        </p:nvGrpSpPr>
        <p:grpSpPr bwMode="auto">
          <a:xfrm>
            <a:off x="6362700" y="1295400"/>
            <a:ext cx="2552700" cy="2609850"/>
            <a:chOff x="504" y="2208"/>
            <a:chExt cx="1608" cy="1644"/>
          </a:xfrm>
        </p:grpSpPr>
        <p:sp>
          <p:nvSpPr>
            <p:cNvPr id="44041" name="Line 8"/>
            <p:cNvSpPr>
              <a:spLocks noChangeShapeType="1"/>
            </p:cNvSpPr>
            <p:nvPr/>
          </p:nvSpPr>
          <p:spPr bwMode="auto">
            <a:xfrm flipV="1">
              <a:off x="1272" y="2441"/>
              <a:ext cx="576" cy="254"/>
            </a:xfrm>
            <a:prstGeom prst="line">
              <a:avLst/>
            </a:prstGeom>
            <a:noFill/>
            <a:ln w="57150">
              <a:solidFill>
                <a:srgbClr val="7EB60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042" name="Group 38"/>
            <p:cNvGrpSpPr>
              <a:grpSpLocks/>
            </p:cNvGrpSpPr>
            <p:nvPr/>
          </p:nvGrpSpPr>
          <p:grpSpPr bwMode="auto">
            <a:xfrm>
              <a:off x="696" y="2352"/>
              <a:ext cx="1296" cy="1297"/>
              <a:chOff x="1464" y="2688"/>
              <a:chExt cx="1296" cy="1297"/>
            </a:xfrm>
          </p:grpSpPr>
          <p:sp>
            <p:nvSpPr>
              <p:cNvPr id="44060" name="Line 15"/>
              <p:cNvSpPr>
                <a:spLocks noChangeShapeType="1"/>
              </p:cNvSpPr>
              <p:nvPr/>
            </p:nvSpPr>
            <p:spPr bwMode="auto">
              <a:xfrm>
                <a:off x="1608" y="2688"/>
                <a:ext cx="0" cy="1297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1" name="Line 16"/>
              <p:cNvSpPr>
                <a:spLocks noChangeShapeType="1"/>
              </p:cNvSpPr>
              <p:nvPr/>
            </p:nvSpPr>
            <p:spPr bwMode="auto">
              <a:xfrm>
                <a:off x="1464" y="3840"/>
                <a:ext cx="1296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043" name="Line 18"/>
            <p:cNvSpPr>
              <a:spLocks noChangeShapeType="1"/>
            </p:cNvSpPr>
            <p:nvPr/>
          </p:nvSpPr>
          <p:spPr bwMode="auto">
            <a:xfrm flipV="1">
              <a:off x="1272" y="3093"/>
              <a:ext cx="528" cy="14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4" name="Oval 39"/>
            <p:cNvSpPr>
              <a:spLocks noChangeArrowheads="1"/>
            </p:cNvSpPr>
            <p:nvPr/>
          </p:nvSpPr>
          <p:spPr bwMode="auto">
            <a:xfrm>
              <a:off x="1224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4045" name="Oval 40"/>
            <p:cNvSpPr>
              <a:spLocks noChangeArrowheads="1"/>
            </p:cNvSpPr>
            <p:nvPr/>
          </p:nvSpPr>
          <p:spPr bwMode="auto">
            <a:xfrm>
              <a:off x="1224" y="2688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4046" name="Oval 41"/>
            <p:cNvSpPr>
              <a:spLocks noChangeArrowheads="1"/>
            </p:cNvSpPr>
            <p:nvPr/>
          </p:nvSpPr>
          <p:spPr bwMode="auto">
            <a:xfrm>
              <a:off x="1848" y="2400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4047" name="Oval 42"/>
            <p:cNvSpPr>
              <a:spLocks noChangeArrowheads="1"/>
            </p:cNvSpPr>
            <p:nvPr/>
          </p:nvSpPr>
          <p:spPr bwMode="auto">
            <a:xfrm>
              <a:off x="1800" y="3072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" name="Text Box 43"/>
            <p:cNvSpPr txBox="1">
              <a:spLocks noChangeArrowheads="1"/>
            </p:cNvSpPr>
            <p:nvPr/>
          </p:nvSpPr>
          <p:spPr bwMode="auto">
            <a:xfrm>
              <a:off x="1128" y="3600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262626"/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16" name="Text Box 44"/>
            <p:cNvSpPr txBox="1">
              <a:spLocks noChangeArrowheads="1"/>
            </p:cNvSpPr>
            <p:nvPr/>
          </p:nvSpPr>
          <p:spPr bwMode="auto">
            <a:xfrm>
              <a:off x="1752" y="3600"/>
              <a:ext cx="213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262626"/>
                  </a:solidFill>
                  <a:latin typeface="+mn-lt"/>
                  <a:ea typeface="ＭＳ Ｐゴシック" charset="0"/>
                </a:rPr>
                <a:t>F</a:t>
              </a:r>
            </a:p>
          </p:txBody>
        </p:sp>
        <p:sp>
          <p:nvSpPr>
            <p:cNvPr id="17" name="Text Box 45"/>
            <p:cNvSpPr txBox="1">
              <a:spLocks noChangeArrowheads="1"/>
            </p:cNvSpPr>
            <p:nvPr/>
          </p:nvSpPr>
          <p:spPr bwMode="auto">
            <a:xfrm>
              <a:off x="504" y="3168"/>
              <a:ext cx="229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R</a:t>
              </a:r>
            </a:p>
          </p:txBody>
        </p:sp>
        <p:sp>
          <p:nvSpPr>
            <p:cNvPr id="18" name="Text Box 46"/>
            <p:cNvSpPr txBox="1">
              <a:spLocks noChangeArrowheads="1"/>
            </p:cNvSpPr>
            <p:nvPr/>
          </p:nvSpPr>
          <p:spPr bwMode="auto">
            <a:xfrm>
              <a:off x="504" y="2592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L</a:t>
              </a:r>
            </a:p>
          </p:txBody>
        </p:sp>
        <p:sp>
          <p:nvSpPr>
            <p:cNvPr id="19" name="Rectangle 48"/>
            <p:cNvSpPr>
              <a:spLocks noChangeArrowheads="1"/>
            </p:cNvSpPr>
            <p:nvPr/>
          </p:nvSpPr>
          <p:spPr bwMode="auto">
            <a:xfrm>
              <a:off x="984" y="3120"/>
              <a:ext cx="250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b</a:t>
              </a:r>
              <a:r>
                <a:rPr lang="en-US" sz="1600" baseline="-250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1</a:t>
              </a:r>
            </a:p>
          </p:txBody>
        </p:sp>
        <p:sp>
          <p:nvSpPr>
            <p:cNvPr id="20" name="Rectangle 49"/>
            <p:cNvSpPr>
              <a:spLocks noChangeArrowheads="1"/>
            </p:cNvSpPr>
            <p:nvPr/>
          </p:nvSpPr>
          <p:spPr bwMode="auto">
            <a:xfrm>
              <a:off x="1848" y="2208"/>
              <a:ext cx="250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b</a:t>
              </a:r>
              <a:r>
                <a:rPr lang="en-US" sz="1600" baseline="-250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4</a:t>
              </a:r>
            </a:p>
          </p:txBody>
        </p:sp>
        <p:sp>
          <p:nvSpPr>
            <p:cNvPr id="21" name="Rectangle 50"/>
            <p:cNvSpPr>
              <a:spLocks noChangeArrowheads="1"/>
            </p:cNvSpPr>
            <p:nvPr/>
          </p:nvSpPr>
          <p:spPr bwMode="auto">
            <a:xfrm>
              <a:off x="1800" y="2880"/>
              <a:ext cx="250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b</a:t>
              </a:r>
              <a:r>
                <a:rPr lang="en-US" sz="1600" baseline="-250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3</a:t>
              </a:r>
            </a:p>
          </p:txBody>
        </p:sp>
        <p:sp>
          <p:nvSpPr>
            <p:cNvPr id="22" name="Rectangle 51"/>
            <p:cNvSpPr>
              <a:spLocks noChangeArrowheads="1"/>
            </p:cNvSpPr>
            <p:nvPr/>
          </p:nvSpPr>
          <p:spPr bwMode="auto">
            <a:xfrm>
              <a:off x="1032" y="2496"/>
              <a:ext cx="250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b</a:t>
              </a:r>
              <a:r>
                <a:rPr lang="en-US" sz="1600" baseline="-250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2</a:t>
              </a:r>
            </a:p>
          </p:txBody>
        </p:sp>
        <p:sp>
          <p:nvSpPr>
            <p:cNvPr id="44056" name="Line 52"/>
            <p:cNvSpPr>
              <a:spLocks noChangeShapeType="1"/>
            </p:cNvSpPr>
            <p:nvPr/>
          </p:nvSpPr>
          <p:spPr bwMode="auto">
            <a:xfrm>
              <a:off x="1869" y="2448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7" name="Line 53"/>
            <p:cNvSpPr>
              <a:spLocks noChangeShapeType="1"/>
            </p:cNvSpPr>
            <p:nvPr/>
          </p:nvSpPr>
          <p:spPr bwMode="auto">
            <a:xfrm>
              <a:off x="1827" y="3120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54"/>
            <p:cNvSpPr>
              <a:spLocks noChangeArrowheads="1"/>
            </p:cNvSpPr>
            <p:nvPr/>
          </p:nvSpPr>
          <p:spPr bwMode="auto">
            <a:xfrm>
              <a:off x="1848" y="3072"/>
              <a:ext cx="264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D</a:t>
              </a:r>
              <a:r>
                <a:rPr lang="en-US" sz="1600" baseline="-2500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1</a:t>
              </a: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auto">
            <a:xfrm>
              <a:off x="1848" y="2448"/>
              <a:ext cx="264" cy="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D</a:t>
              </a:r>
              <a:r>
                <a:rPr lang="en-US" sz="1600" baseline="-2500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2</a:t>
              </a:r>
            </a:p>
          </p:txBody>
        </p:sp>
      </p:grpSp>
      <p:grpSp>
        <p:nvGrpSpPr>
          <p:cNvPr id="44038" name="Group 59"/>
          <p:cNvGrpSpPr>
            <a:grpSpLocks/>
          </p:cNvGrpSpPr>
          <p:nvPr/>
        </p:nvGrpSpPr>
        <p:grpSpPr bwMode="auto">
          <a:xfrm>
            <a:off x="6438900" y="3910013"/>
            <a:ext cx="4419600" cy="2490787"/>
            <a:chOff x="2232" y="2403"/>
            <a:chExt cx="2784" cy="1569"/>
          </a:xfrm>
        </p:grpSpPr>
        <p:sp>
          <p:nvSpPr>
            <p:cNvPr id="30" name="Rectangle 56"/>
            <p:cNvSpPr>
              <a:spLocks noChangeArrowheads="1"/>
            </p:cNvSpPr>
            <p:nvPr/>
          </p:nvSpPr>
          <p:spPr bwMode="auto">
            <a:xfrm>
              <a:off x="2232" y="2544"/>
              <a:ext cx="2784" cy="142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g = D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-D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2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=0</a:t>
              </a:r>
            </a:p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g = (b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3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-b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)- (b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4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-b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2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)</a:t>
              </a:r>
            </a:p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 = -b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+b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2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+ 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3</a:t>
              </a: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-b</a:t>
              </a:r>
              <a:r>
                <a:rPr lang="en-US" sz="3000" baseline="-25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4</a:t>
              </a:r>
              <a:endParaRPr lang="en-US" sz="3000" dirty="0">
                <a:solidFill>
                  <a:schemeClr val="tx1"/>
                </a:solidFill>
                <a:latin typeface="+mn-lt"/>
                <a:ea typeface="ＭＳ Ｐゴシック" charset="0"/>
              </a:endParaRPr>
            </a:p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C = [-1 +1 +1 -1]</a:t>
              </a:r>
            </a:p>
            <a:p>
              <a:pPr>
                <a:defRPr/>
              </a:pPr>
              <a:endParaRPr lang="en-US" sz="3200" baseline="-25000" dirty="0">
                <a:solidFill>
                  <a:schemeClr val="tx1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31" name="Rectangle 58"/>
            <p:cNvSpPr>
              <a:spLocks noChangeArrowheads="1"/>
            </p:cNvSpPr>
            <p:nvPr/>
          </p:nvSpPr>
          <p:spPr bwMode="auto">
            <a:xfrm>
              <a:off x="3288" y="2403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?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93D2E-81E9-49C0-B0E5-08EAC835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267563"/>
            <a:ext cx="6248400" cy="50965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06C681-2A04-4B4F-BC76-5EB6C99C6246}"/>
              </a:ext>
            </a:extLst>
          </p:cNvPr>
          <p:cNvSpPr/>
          <p:nvPr/>
        </p:nvSpPr>
        <p:spPr>
          <a:xfrm>
            <a:off x="1714500" y="682978"/>
            <a:ext cx="670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https://surfer.nmr.mgh.harvard.edu/fswiki/FsgdExamples</a:t>
            </a:r>
          </a:p>
        </p:txBody>
      </p:sp>
    </p:spTree>
    <p:extLst>
      <p:ext uri="{BB962C8B-B14F-4D97-AF65-F5344CB8AC3E}">
        <p14:creationId xmlns:p14="http://schemas.microsoft.com/office/powerpoint/2010/main" val="3373795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71500" y="1295400"/>
            <a:ext cx="9048750" cy="43434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Usually each Group/Class: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Intercept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Slope (for each continuous variable)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Different slopes (DODS):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* (NVariables+1)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Same slope (DOSS)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+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Nvariables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sz="2800" dirty="0">
              <a:solidFill>
                <a:srgbClr val="262626"/>
              </a:solidFill>
              <a:ea typeface="+mn-ea"/>
              <a:cs typeface="+mn-cs"/>
            </a:endParaRP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1028700" y="5791200"/>
            <a:ext cx="8139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Why is this important? Because you will need to create contrast matrices, and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the contrast matrix must have </a:t>
            </a:r>
            <a:r>
              <a:rPr lang="en-US" altLang="en-US" dirty="0" err="1">
                <a:solidFill>
                  <a:schemeClr val="tx1"/>
                </a:solidFill>
              </a:rPr>
              <a:t>Nregressor</a:t>
            </a:r>
            <a:r>
              <a:rPr lang="en-US" altLang="en-US" dirty="0">
                <a:solidFill>
                  <a:schemeClr val="tx1"/>
                </a:solidFill>
              </a:rPr>
              <a:t> elements.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42900" y="1524000"/>
            <a:ext cx="9783763" cy="4206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fontAlgn="auto">
              <a:defRPr/>
            </a:pPr>
            <a:r>
              <a:rPr lang="en-US" sz="3000" dirty="0"/>
              <a:t> Does a specific variable have a significant association with an outcome?</a:t>
            </a:r>
          </a:p>
          <a:p>
            <a:pPr marL="182880" indent="-182880" fontAlgn="auto">
              <a:defRPr/>
            </a:pPr>
            <a:r>
              <a:rPr lang="en-US" sz="3000" dirty="0"/>
              <a:t> If we control for  the effects of a second variable, is the association still significant? </a:t>
            </a:r>
          </a:p>
          <a:p>
            <a:pPr marL="182880" indent="-182880" fontAlgn="auto">
              <a:defRPr/>
            </a:pPr>
            <a:r>
              <a:rPr lang="en-US" sz="3000" dirty="0"/>
              <a:t> Is there a group difference? </a:t>
            </a:r>
          </a:p>
          <a:p>
            <a:pPr marL="182880" indent="-182880" fontAlgn="auto">
              <a:defRPr/>
            </a:pPr>
            <a:r>
              <a:rPr lang="en-US" sz="3000" dirty="0"/>
              <a:t> Is a specific variable related differently between groups of individuals? </a:t>
            </a:r>
          </a:p>
          <a:p>
            <a:pPr marL="0" indent="0" fontAlgn="auto">
              <a:buFont typeface="Wingdings" panose="05000000000000000000" pitchFamily="2" charset="2"/>
              <a:buNone/>
              <a:defRPr/>
            </a:pPr>
            <a:endParaRPr lang="en-US" sz="3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57500" y="56679"/>
            <a:ext cx="4843474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Types of Questions</a:t>
            </a:r>
          </a:p>
        </p:txBody>
      </p:sp>
    </p:spTree>
    <p:extLst>
      <p:ext uri="{BB962C8B-B14F-4D97-AF65-F5344CB8AC3E}">
        <p14:creationId xmlns:p14="http://schemas.microsoft.com/office/powerpoint/2010/main" val="2910927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Groups, Classes</a:t>
            </a:r>
          </a:p>
        </p:txBody>
      </p:sp>
      <p:sp>
        <p:nvSpPr>
          <p:cNvPr id="235523" name="Text Box 3"/>
          <p:cNvSpPr txBox="1">
            <a:spLocks noChangeArrowheads="1"/>
          </p:cNvSpPr>
          <p:nvPr/>
        </p:nvSpPr>
        <p:spPr bwMode="auto">
          <a:xfrm>
            <a:off x="800100" y="1143000"/>
            <a:ext cx="8932863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Continuous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Age, IQ, Volume, etc.</a:t>
            </a:r>
          </a:p>
        </p:txBody>
      </p:sp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800100" y="1752600"/>
            <a:ext cx="6491288" cy="27543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Discrete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  <a:b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</a:b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	Gender, Handedness, Diagnosis</a:t>
            </a:r>
          </a:p>
          <a:p>
            <a:pPr>
              <a:spcBef>
                <a:spcPts val="600"/>
              </a:spcBef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Levels of Discrete Variables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Left and Right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Male and Female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Diagnosis: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Normal, MCI, AD</a:t>
            </a:r>
          </a:p>
        </p:txBody>
      </p:sp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800100" y="4495800"/>
            <a:ext cx="9136063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or Class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Specification of All Discrete Factors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Left-handed Male MCI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Right-handed Female Normal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457700" y="5667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0424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0795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63777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562100" y="1143000"/>
            <a:ext cx="693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42900" y="1914525"/>
            <a:ext cx="96774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FSGDFile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Specify subjects thru FSGD File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--hemi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	: Process left hemisphere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meas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thickness		: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subjectid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/surf/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hemi.thickness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--target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common space is subject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--o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lh.thickness.mgh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	: output 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2400" dirty="0">
                <a:solidFill>
                  <a:schemeClr val="tx1"/>
                </a:solidFill>
                <a:latin typeface="News Gothic MT" charset="0"/>
              </a:rPr>
              <a:t>volume-encoded surface file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”</a:t>
            </a:r>
            <a:endParaRPr lang="en-US" altLang="ja-JP" sz="2400" dirty="0">
              <a:solidFill>
                <a:schemeClr val="tx1"/>
              </a:solidFill>
              <a:latin typeface="News Gothic MT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262626"/>
                </a:solidFill>
                <a:latin typeface="News Gothic MT" charset="0"/>
              </a:rPr>
              <a:t>Lots of other options!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0287000" cy="6858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Assemble Data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419100" y="1143000"/>
            <a:ext cx="49530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mris_preproc</a:t>
            </a:r>
            <a:r>
              <a:rPr lang="en-US" sz="36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48134" name="Rectangle 10"/>
          <p:cNvSpPr>
            <a:spLocks noChangeArrowheads="1"/>
          </p:cNvSpPr>
          <p:nvPr/>
        </p:nvSpPr>
        <p:spPr bwMode="auto">
          <a:xfrm>
            <a:off x="727868" y="4651484"/>
            <a:ext cx="8831263" cy="18158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Output: 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l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</a:rPr>
              <a:t>h.thickness.mgh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</a:rPr>
              <a:t> – file with stacked thickness maps for all subjects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Input to Smoother or GLM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Can use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area and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volume</a:t>
            </a:r>
            <a:endParaRPr lang="en-US" altLang="en-US" sz="28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1100" y="1600200"/>
            <a:ext cx="8458200" cy="44958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C00000"/>
                </a:solidFill>
              </a:rPr>
              <a:t>mri_surf2surf --help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stacked </a:t>
            </a:r>
            <a:r>
              <a:rPr lang="en-US" altLang="en-US" sz="2800" dirty="0" err="1">
                <a:solidFill>
                  <a:srgbClr val="262626"/>
                </a:solidFill>
              </a:rPr>
              <a:t>lh.thickness.mgh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2D surface-based smoothing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Specify FWHM (</a:t>
            </a:r>
            <a:r>
              <a:rPr lang="en-US" altLang="en-US" sz="2800" dirty="0" err="1">
                <a:solidFill>
                  <a:srgbClr val="262626"/>
                </a:solidFill>
              </a:rPr>
              <a:t>eg</a:t>
            </a:r>
            <a:r>
              <a:rPr lang="en-US" altLang="en-US" sz="2800" dirty="0">
                <a:solidFill>
                  <a:srgbClr val="262626"/>
                </a:solidFill>
              </a:rPr>
              <a:t>, </a:t>
            </a:r>
            <a:r>
              <a:rPr lang="en-US" altLang="en-US" sz="2800" dirty="0" err="1">
                <a:solidFill>
                  <a:srgbClr val="262626"/>
                </a:solidFill>
              </a:rPr>
              <a:t>fwhm</a:t>
            </a:r>
            <a:r>
              <a:rPr lang="en-US" altLang="en-US" sz="2800" dirty="0">
                <a:solidFill>
                  <a:srgbClr val="262626"/>
                </a:solidFill>
              </a:rPr>
              <a:t> = 10 mm)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Saves “stack” lh.thickness.sm10.mgh</a:t>
            </a:r>
          </a:p>
          <a:p>
            <a:pPr lvl="1">
              <a:spcBef>
                <a:spcPts val="800"/>
              </a:spcBef>
            </a:pPr>
            <a:r>
              <a:rPr lang="en-US" altLang="en-US" sz="2600" dirty="0">
                <a:solidFill>
                  <a:srgbClr val="262626"/>
                </a:solidFill>
              </a:rPr>
              <a:t>One “frame” for each subject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096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Assemble Data</a:t>
            </a:r>
          </a:p>
          <a:p>
            <a:pPr eaLnBrk="1" hangingPunct="1"/>
            <a:r>
              <a:rPr lang="en-US" altLang="en-US" sz="4000" dirty="0"/>
              <a:t>Surface smoothing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50056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3900" y="1905000"/>
            <a:ext cx="9144000" cy="39624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FSGD File and constructs </a:t>
            </a:r>
            <a:r>
              <a:rPr lang="en-US" altLang="en-US" sz="2800" b="1" dirty="0">
                <a:solidFill>
                  <a:srgbClr val="262626"/>
                </a:solidFill>
              </a:rPr>
              <a:t>X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your contrasts (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1, 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2, etc.)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data (lh.thickness.sm10.mgh)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Fits GLM (</a:t>
            </a:r>
            <a:r>
              <a:rPr lang="en-US" altLang="en-US" sz="2800" dirty="0" err="1">
                <a:solidFill>
                  <a:srgbClr val="262626"/>
                </a:solidFill>
              </a:rPr>
              <a:t>ie</a:t>
            </a:r>
            <a:r>
              <a:rPr lang="en-US" altLang="en-US" sz="2800" dirty="0">
                <a:solidFill>
                  <a:srgbClr val="262626"/>
                </a:solidFill>
              </a:rPr>
              <a:t>, computes 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Computes contrasts (g=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*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t or F ratios, significances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Significance -log10(p)  (.01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800" dirty="0">
                <a:solidFill>
                  <a:srgbClr val="262626"/>
                </a:solidFill>
              </a:rPr>
              <a:t> 2, .001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 3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58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Fit Model</a:t>
            </a:r>
          </a:p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--y lh.thickness.sm10.mgh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647700" y="1905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5946" name="Text Box 10"/>
          <p:cNvSpPr txBox="1">
            <a:spLocks noChangeArrowheads="1"/>
          </p:cNvSpPr>
          <p:nvPr/>
        </p:nvSpPr>
        <p:spPr bwMode="auto">
          <a:xfrm>
            <a:off x="5295900" y="1905000"/>
            <a:ext cx="46482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Input file (output from smoothing).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Stack of subjects, one frame per subject.</a:t>
            </a:r>
          </a:p>
        </p:txBody>
      </p:sp>
      <p:cxnSp>
        <p:nvCxnSpPr>
          <p:cNvPr id="56326" name="AutoShape 11"/>
          <p:cNvCxnSpPr>
            <a:cxnSpLocks noChangeShapeType="1"/>
            <a:stCxn id="56324" idx="3"/>
            <a:endCxn id="295946" idx="1"/>
          </p:cNvCxnSpPr>
          <p:nvPr/>
        </p:nvCxnSpPr>
        <p:spPr bwMode="auto">
          <a:xfrm>
            <a:off x="4152900" y="2095500"/>
            <a:ext cx="1143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71500" y="2286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5600700" y="2286000"/>
            <a:ext cx="41910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FreeSurfer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Group Descriptor File (FSGD)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membership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Covariates</a:t>
            </a:r>
          </a:p>
        </p:txBody>
      </p:sp>
      <p:cxnSp>
        <p:nvCxnSpPr>
          <p:cNvPr id="58374" name="AutoShape 6"/>
          <p:cNvCxnSpPr>
            <a:cxnSpLocks noChangeShapeType="1"/>
            <a:stCxn id="58372" idx="3"/>
            <a:endCxn id="297989" idx="1"/>
          </p:cNvCxnSpPr>
          <p:nvPr/>
        </p:nvCxnSpPr>
        <p:spPr bwMode="auto">
          <a:xfrm>
            <a:off x="4076700" y="2476500"/>
            <a:ext cx="1524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001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rgbClr val="7AC6DC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47700" y="2667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0037" name="Text Box 5"/>
          <p:cNvSpPr txBox="1">
            <a:spLocks noChangeArrowheads="1"/>
          </p:cNvSpPr>
          <p:nvPr/>
        </p:nvSpPr>
        <p:spPr bwMode="auto">
          <a:xfrm>
            <a:off x="5753101" y="2667000"/>
            <a:ext cx="4114800" cy="193899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Contrast Matrices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Simple text/ASCII files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Test hypotheses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You must create these by hand!</a:t>
            </a:r>
          </a:p>
        </p:txBody>
      </p:sp>
      <p:cxnSp>
        <p:nvCxnSpPr>
          <p:cNvPr id="60422" name="AutoShape 6"/>
          <p:cNvCxnSpPr>
            <a:cxnSpLocks noChangeShapeType="1"/>
            <a:stCxn id="60420" idx="3"/>
            <a:endCxn id="300037" idx="1"/>
          </p:cNvCxnSpPr>
          <p:nvPr/>
        </p:nvCxnSpPr>
        <p:spPr bwMode="auto">
          <a:xfrm>
            <a:off x="4152900" y="2857500"/>
            <a:ext cx="1600201" cy="778996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Exploratory Analysis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300163"/>
            <a:ext cx="6246813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00300" y="4351338"/>
            <a:ext cx="4422775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In which areas does thickness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Change with age?</a:t>
            </a:r>
          </a:p>
        </p:txBody>
      </p:sp>
      <p:sp>
        <p:nvSpPr>
          <p:cNvPr id="8" name="Rectangle 7"/>
          <p:cNvSpPr/>
          <p:nvPr/>
        </p:nvSpPr>
        <p:spPr>
          <a:xfrm>
            <a:off x="5292725" y="5875338"/>
            <a:ext cx="4067175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Cortical Thickness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vs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Aging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Salat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et al, 2004, Cerebral Cortex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EB1B9-C93C-4995-801D-79E194D374A9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527050" y="3011488"/>
            <a:ext cx="3505200" cy="72231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2085" name="Text Box 5"/>
          <p:cNvSpPr txBox="1">
            <a:spLocks noChangeArrowheads="1"/>
          </p:cNvSpPr>
          <p:nvPr/>
        </p:nvSpPr>
        <p:spPr bwMode="auto">
          <a:xfrm>
            <a:off x="5219700" y="2590800"/>
            <a:ext cx="4572000" cy="230822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Perform analysis on left   hemisphere of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subject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Masks by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cortex.label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Computes FWHM in 2D</a:t>
            </a:r>
          </a:p>
        </p:txBody>
      </p:sp>
      <p:cxnSp>
        <p:nvCxnSpPr>
          <p:cNvPr id="62470" name="AutoShape 6"/>
          <p:cNvCxnSpPr>
            <a:cxnSpLocks noChangeShapeType="1"/>
            <a:stCxn id="62468" idx="3"/>
            <a:endCxn id="302085" idx="1"/>
          </p:cNvCxnSpPr>
          <p:nvPr/>
        </p:nvCxnSpPr>
        <p:spPr bwMode="auto">
          <a:xfrm>
            <a:off x="4032250" y="3373438"/>
            <a:ext cx="1187450" cy="37147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--glmdir lh.gender_age.glmdir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495300" y="3733800"/>
            <a:ext cx="4038600" cy="417513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cxnSp>
        <p:nvCxnSpPr>
          <p:cNvPr id="64517" name="AutoShape 6"/>
          <p:cNvCxnSpPr>
            <a:cxnSpLocks noChangeShapeType="1"/>
            <a:stCxn id="64516" idx="3"/>
            <a:endCxn id="64518" idx="1"/>
          </p:cNvCxnSpPr>
          <p:nvPr/>
        </p:nvCxnSpPr>
        <p:spPr bwMode="auto">
          <a:xfrm flipV="1">
            <a:off x="4533900" y="3538538"/>
            <a:ext cx="685800" cy="404812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4518" name="Rectangle 7"/>
          <p:cNvSpPr>
            <a:spLocks noChangeArrowheads="1"/>
          </p:cNvSpPr>
          <p:nvPr/>
        </p:nvSpPr>
        <p:spPr bwMode="auto">
          <a:xfrm>
            <a:off x="5219700" y="1295400"/>
            <a:ext cx="4652963" cy="448627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262626"/>
                </a:solidFill>
                <a:latin typeface="News Gothic MT" charset="0"/>
              </a:rPr>
              <a:t>Output directory:</a:t>
            </a:r>
          </a:p>
          <a:p>
            <a:r>
              <a:rPr lang="en-US" altLang="en-US" sz="2400">
                <a:solidFill>
                  <a:srgbClr val="18579B"/>
                </a:solidFill>
              </a:rPr>
              <a:t>lh.gender_age.glmdir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beta.mgh – parameter estimates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rvar.mgh – residual error variance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etc …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</a:t>
            </a:r>
            <a:r>
              <a:rPr lang="en-US" altLang="en-US" sz="2400">
                <a:solidFill>
                  <a:srgbClr val="5F8804"/>
                </a:solidFill>
              </a:rPr>
              <a:t>age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r>
              <a:rPr lang="en-US" altLang="en-US" sz="2400">
                <a:solidFill>
                  <a:srgbClr val="00FF00"/>
                </a:solidFill>
              </a:rPr>
              <a:t>    </a:t>
            </a:r>
            <a:r>
              <a:rPr lang="en-US" altLang="en-US" sz="2400">
                <a:solidFill>
                  <a:srgbClr val="AA5816"/>
                </a:solidFill>
              </a:rPr>
              <a:t>gender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9" name="Oval 8"/>
          <p:cNvSpPr>
            <a:spLocks noChangeArrowheads="1"/>
          </p:cNvSpPr>
          <p:nvPr/>
        </p:nvSpPr>
        <p:spPr bwMode="auto">
          <a:xfrm>
            <a:off x="5448300" y="3352800"/>
            <a:ext cx="4648200" cy="762000"/>
          </a:xfrm>
          <a:prstGeom prst="ellipse">
            <a:avLst/>
          </a:prstGeom>
          <a:noFill/>
          <a:ln w="57150">
            <a:solidFill>
              <a:srgbClr val="3F8DE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95500" y="4733925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0" y="457200"/>
            <a:ext cx="102012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GLM Analysis Using 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Aseg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/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Aparc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 Stats Files</a:t>
            </a:r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5448300" y="1751013"/>
            <a:ext cx="4446588" cy="4116387"/>
          </a:xfrm>
          <a:prstGeom prst="rect">
            <a:avLst/>
          </a:prstGeom>
          <a:noFill/>
          <a:ln w="9525">
            <a:solidFill>
              <a:srgbClr val="3465A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7663" indent="-3476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Use “--table table.txt” instead of “--y” to specify input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The rest of the command-line is the same as you would use for a group study (eg, FSGD file and contrasts).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Output is text file sig.table.dat that lists the significances (-log10(p)) for each ROI and contrast.</a:t>
            </a: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298450" y="6275388"/>
            <a:ext cx="544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89" name="Rectangle 4"/>
          <p:cNvSpPr>
            <a:spLocks noChangeArrowheads="1"/>
          </p:cNvSpPr>
          <p:nvPr/>
        </p:nvSpPr>
        <p:spPr bwMode="auto">
          <a:xfrm>
            <a:off x="419100" y="2032000"/>
            <a:ext cx="57912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mri_glmfit 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--table  aparc_lh_vol_stats.txt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--fsgd gender_age.txt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--C </a:t>
            </a:r>
            <a:r>
              <a:rPr lang="en-US" altLang="en-US" sz="2800">
                <a:solidFill>
                  <a:srgbClr val="5F8804"/>
                </a:solidFill>
                <a:cs typeface="Times New Roman" panose="02020603050405020304" pitchFamily="18" charset="0"/>
              </a:rPr>
              <a:t>age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 --C </a:t>
            </a:r>
            <a:r>
              <a:rPr lang="en-US" altLang="en-US" sz="2800">
                <a:solidFill>
                  <a:srgbClr val="AA5816"/>
                </a:solidFill>
                <a:cs typeface="Times New Roman" panose="02020603050405020304" pitchFamily="18" charset="0"/>
              </a:rPr>
              <a:t>gender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--glmdir </a:t>
            </a:r>
            <a:r>
              <a:rPr lang="en-US" altLang="en-US" sz="2800">
                <a:solidFill>
                  <a:srgbClr val="18579B"/>
                </a:solidFill>
                <a:cs typeface="Times New Roman" panose="02020603050405020304" pitchFamily="18" charset="0"/>
              </a:rPr>
              <a:t>roi.gender_age.glmdir </a:t>
            </a:r>
          </a:p>
          <a:p>
            <a:r>
              <a:rPr lang="en-US" altLang="en-US" sz="2800">
                <a:solidFill>
                  <a:schemeClr val="tx2"/>
                </a:solidFill>
                <a:latin typeface="News Gothic MT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5549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14977248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40688025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75782" name="Rectangle 1030"/>
          <p:cNvSpPr>
            <a:spLocks noChangeArrowheads="1"/>
          </p:cNvSpPr>
          <p:nvPr/>
        </p:nvSpPr>
        <p:spPr bwMode="auto">
          <a:xfrm>
            <a:off x="647700" y="-123825"/>
            <a:ext cx="874395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Visualization with </a:t>
            </a:r>
            <a:r>
              <a:rPr lang="en-US" sz="4000" dirty="0" err="1">
                <a:solidFill>
                  <a:schemeClr val="accent1"/>
                </a:solidFill>
                <a:latin typeface="+mj-lt"/>
                <a:ea typeface="ＭＳ Ｐゴシック" charset="0"/>
              </a:rPr>
              <a:t>freeview</a:t>
            </a:r>
            <a:endParaRPr lang="en-US" sz="4000" dirty="0">
              <a:solidFill>
                <a:schemeClr val="accent1"/>
              </a:solidFill>
              <a:latin typeface="+mj-lt"/>
              <a:ea typeface="ＭＳ Ｐゴシック" charset="0"/>
            </a:endParaRPr>
          </a:p>
        </p:txBody>
      </p:sp>
      <p:pic>
        <p:nvPicPr>
          <p:cNvPr id="66564" name="Picture 17" descr="oas2sp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843088"/>
            <a:ext cx="53689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Box 1"/>
          <p:cNvSpPr txBox="1">
            <a:spLocks noChangeArrowheads="1"/>
          </p:cNvSpPr>
          <p:nvPr/>
        </p:nvSpPr>
        <p:spPr bwMode="auto">
          <a:xfrm>
            <a:off x="104775" y="1052513"/>
            <a:ext cx="982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News Gothic MT" charset="0"/>
              </a:rPr>
              <a:t>freeview –f $FREESURFER_HOME/subjects/fsaverage/surf/lh.pial:overlay=sig.mgh 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162300" y="4495800"/>
            <a:ext cx="990600" cy="3810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26940" dir="5400000" sx="100999" sy="100999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66900" y="4064000"/>
            <a:ext cx="1295400" cy="622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568" name="TextBox 7"/>
          <p:cNvSpPr txBox="1">
            <a:spLocks noChangeArrowheads="1"/>
          </p:cNvSpPr>
          <p:nvPr/>
        </p:nvSpPr>
        <p:spPr bwMode="auto">
          <a:xfrm>
            <a:off x="504825" y="3048000"/>
            <a:ext cx="1447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  <a:latin typeface="News Gothic MT" charset="0"/>
              </a:rPr>
              <a:t>Use 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Configure Overlay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”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 tool to change thresholds for visualization (recall: lower threshold of 1.3 will only display regions where p&lt;0.05) </a:t>
            </a:r>
            <a:endParaRPr lang="en-US" altLang="en-US" sz="1400">
              <a:solidFill>
                <a:schemeClr val="tx1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ChangeArrowheads="1"/>
          </p:cNvSpPr>
          <p:nvPr/>
        </p:nvSpPr>
        <p:spPr bwMode="auto">
          <a:xfrm>
            <a:off x="7239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chemeClr val="accent1"/>
                </a:solidFill>
                <a:latin typeface="News Gothic MT" charset="0"/>
              </a:rPr>
              <a:t>Tutorial</a:t>
            </a:r>
          </a:p>
        </p:txBody>
      </p:sp>
      <p:sp>
        <p:nvSpPr>
          <p:cNvPr id="69635" name="Rectangle 3"/>
          <p:cNvSpPr txBox="1">
            <a:spLocks noChangeArrowheads="1"/>
          </p:cNvSpPr>
          <p:nvPr/>
        </p:nvSpPr>
        <p:spPr bwMode="auto">
          <a:xfrm>
            <a:off x="952500" y="1676400"/>
            <a:ext cx="8763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295400" indent="-3810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None/>
            </a:pPr>
            <a:r>
              <a:rPr lang="en-US" altLang="en-US" sz="3300" dirty="0">
                <a:solidFill>
                  <a:srgbClr val="262626"/>
                </a:solidFill>
                <a:latin typeface="News Gothic MT" charset="0"/>
              </a:rPr>
              <a:t> 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Create an FSGD File and contrasts for a thickness study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Age and Gender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Run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mris_preproc</a:t>
            </a:r>
            <a:endParaRPr lang="en-US" altLang="en-US" sz="2600" dirty="0">
              <a:solidFill>
                <a:srgbClr val="262626"/>
              </a:solidFill>
              <a:latin typeface="News Gothic MT" charset="0"/>
            </a:endParaRP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>
                <a:solidFill>
                  <a:srgbClr val="262626"/>
                </a:solidFill>
                <a:latin typeface="News Gothic MT" charset="0"/>
              </a:rPr>
              <a:t>mri_surf2surf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endParaRPr lang="en-US" altLang="en-US" sz="33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495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44537" y="71323"/>
            <a:ext cx="5210662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Matrix Multiplication</a:t>
            </a:r>
            <a:endParaRPr lang="en-US" sz="4000" dirty="0">
              <a:solidFill>
                <a:schemeClr val="tx1"/>
              </a:solidFill>
              <a:latin typeface="+mj-lt"/>
              <a:ea typeface="ＭＳ Ｐゴシック" charset="0"/>
            </a:endParaRPr>
          </a:p>
        </p:txBody>
      </p:sp>
      <p:sp>
        <p:nvSpPr>
          <p:cNvPr id="40" name="TextBox 10"/>
          <p:cNvSpPr txBox="1">
            <a:spLocks noChangeArrowheads="1"/>
          </p:cNvSpPr>
          <p:nvPr/>
        </p:nvSpPr>
        <p:spPr bwMode="auto">
          <a:xfrm>
            <a:off x="3314700" y="1036638"/>
            <a:ext cx="112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</a:t>
            </a:r>
          </a:p>
        </p:txBody>
      </p:sp>
      <p:sp>
        <p:nvSpPr>
          <p:cNvPr id="41" name="Double Bracket 40"/>
          <p:cNvSpPr/>
          <p:nvPr/>
        </p:nvSpPr>
        <p:spPr>
          <a:xfrm>
            <a:off x="3200400" y="1036638"/>
            <a:ext cx="604838" cy="1230312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2" name="TextBox 17"/>
          <p:cNvSpPr txBox="1">
            <a:spLocks noChangeArrowheads="1"/>
          </p:cNvSpPr>
          <p:nvPr/>
        </p:nvSpPr>
        <p:spPr bwMode="auto">
          <a:xfrm>
            <a:off x="4033838" y="1477963"/>
            <a:ext cx="735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=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41825" y="1036638"/>
            <a:ext cx="1600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x2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x4</a:t>
            </a:r>
          </a:p>
        </p:txBody>
      </p:sp>
      <p:sp>
        <p:nvSpPr>
          <p:cNvPr id="44" name="Double Bracket 43"/>
          <p:cNvSpPr/>
          <p:nvPr/>
        </p:nvSpPr>
        <p:spPr>
          <a:xfrm>
            <a:off x="4392613" y="1022350"/>
            <a:ext cx="784225" cy="1230313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5372100" y="1477963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*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845175" y="1298575"/>
            <a:ext cx="4905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b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m</a:t>
            </a:r>
          </a:p>
        </p:txBody>
      </p:sp>
      <p:sp>
        <p:nvSpPr>
          <p:cNvPr id="47" name="Double Bracket 46"/>
          <p:cNvSpPr/>
          <p:nvPr/>
        </p:nvSpPr>
        <p:spPr>
          <a:xfrm>
            <a:off x="5788025" y="1271588"/>
            <a:ext cx="481013" cy="83185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319463" y="1036638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603625" y="30178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 =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06888" y="3017838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592513" y="3495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 =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95775" y="3495675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590925" y="4003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 =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294188" y="4003675"/>
            <a:ext cx="2092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578225" y="44402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279900" y="4440238"/>
            <a:ext cx="209391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7" name="Right Brace 56"/>
          <p:cNvSpPr/>
          <p:nvPr/>
        </p:nvSpPr>
        <p:spPr>
          <a:xfrm>
            <a:off x="6442075" y="3228975"/>
            <a:ext cx="682625" cy="16129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032625" y="3574256"/>
            <a:ext cx="13303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System of Linear Equations</a:t>
            </a:r>
          </a:p>
        </p:txBody>
      </p:sp>
      <p:sp>
        <p:nvSpPr>
          <p:cNvPr id="59" name="Oval 58"/>
          <p:cNvSpPr/>
          <p:nvPr/>
        </p:nvSpPr>
        <p:spPr>
          <a:xfrm>
            <a:off x="4418013" y="1006475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5832475" y="1257300"/>
            <a:ext cx="352425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781550" y="9906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5826125" y="160020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29175" y="3022600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 + x1*m</a:t>
            </a:r>
          </a:p>
        </p:txBody>
      </p:sp>
      <p:sp>
        <p:nvSpPr>
          <p:cNvPr id="64" name="Oval 63"/>
          <p:cNvSpPr/>
          <p:nvPr/>
        </p:nvSpPr>
        <p:spPr>
          <a:xfrm>
            <a:off x="3324225" y="1287463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906963" y="3475038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x2*m</a:t>
            </a:r>
          </a:p>
        </p:txBody>
      </p:sp>
      <p:sp>
        <p:nvSpPr>
          <p:cNvPr id="66" name="Oval 65"/>
          <p:cNvSpPr/>
          <p:nvPr/>
        </p:nvSpPr>
        <p:spPr>
          <a:xfrm>
            <a:off x="4392613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4789488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3330575" y="15875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414838" y="1549400"/>
            <a:ext cx="350837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941888" y="3986213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x3*m</a:t>
            </a:r>
          </a:p>
        </p:txBody>
      </p:sp>
      <p:sp>
        <p:nvSpPr>
          <p:cNvPr id="71" name="Oval 70"/>
          <p:cNvSpPr/>
          <p:nvPr/>
        </p:nvSpPr>
        <p:spPr>
          <a:xfrm>
            <a:off x="4781550" y="157162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3368675" y="18859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4403725" y="18478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56175" y="4460875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x4*m</a:t>
            </a:r>
          </a:p>
        </p:txBody>
      </p:sp>
      <p:sp>
        <p:nvSpPr>
          <p:cNvPr id="75" name="Oval 74"/>
          <p:cNvSpPr/>
          <p:nvPr/>
        </p:nvSpPr>
        <p:spPr>
          <a:xfrm>
            <a:off x="4784725" y="187007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F6AB-F17E-C9B9-D19D-E0A69A535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5019" y="5408046"/>
            <a:ext cx="2308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Four equations</a:t>
            </a: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Two unknowns</a:t>
            </a:r>
            <a:endParaRPr kumimoji="0" lang="en-US" alt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35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  <p:bldP spid="59" grpId="0" animBg="1"/>
      <p:bldP spid="59" grpId="1" animBg="1"/>
      <p:bldP spid="60" grpId="0" animBg="1"/>
      <p:bldP spid="60" grpId="1" animBg="1"/>
      <p:bldP spid="60" grpId="2" animBg="1"/>
      <p:bldP spid="60" grpId="3" animBg="1"/>
      <p:bldP spid="60" grpId="4" animBg="1"/>
      <p:bldP spid="60" grpId="5" animBg="1"/>
      <p:bldP spid="60" grpId="6" animBg="1"/>
      <p:bldP spid="60" grpId="7" animBg="1"/>
      <p:bldP spid="61" grpId="0" animBg="1"/>
      <p:bldP spid="61" grpId="1" animBg="1"/>
      <p:bldP spid="62" grpId="0" animBg="1"/>
      <p:bldP spid="62" grpId="1" animBg="1"/>
      <p:bldP spid="62" grpId="2" animBg="1"/>
      <p:bldP spid="62" grpId="3" animBg="1"/>
      <p:bldP spid="62" grpId="4" animBg="1"/>
      <p:bldP spid="62" grpId="5" animBg="1"/>
      <p:bldP spid="62" grpId="6" animBg="1"/>
      <p:bldP spid="62" grpId="7" animBg="1"/>
      <p:bldP spid="63" grpId="0"/>
      <p:bldP spid="64" grpId="0" animBg="1"/>
      <p:bldP spid="64" grpId="1" animBg="1"/>
      <p:bldP spid="65" grpId="0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/>
      <p:bldP spid="75" grpId="0" animBg="1"/>
      <p:bldP spid="75" grpId="1" animBg="1"/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76200"/>
            <a:ext cx="93916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229428" name="Rectangle 52"/>
          <p:cNvSpPr>
            <a:spLocks noChangeArrowheads="1"/>
          </p:cNvSpPr>
          <p:nvPr/>
        </p:nvSpPr>
        <p:spPr bwMode="auto">
          <a:xfrm>
            <a:off x="3619500" y="4876800"/>
            <a:ext cx="4647426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Model Error, noise</a:t>
            </a:r>
          </a:p>
          <a:p>
            <a:pPr>
              <a:defRPr/>
            </a:pP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Residuals:  </a:t>
            </a:r>
            <a:r>
              <a:rPr lang="en-US" sz="3200" dirty="0" err="1">
                <a:solidFill>
                  <a:schemeClr val="accent6"/>
                </a:solidFill>
                <a:latin typeface="+mn-lt"/>
                <a:ea typeface="ＭＳ Ｐゴシック" charset="0"/>
              </a:rPr>
              <a:t>eres.mgh</a:t>
            </a: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524500" y="1371600"/>
            <a:ext cx="4265613" cy="2971800"/>
            <a:chOff x="495300" y="1143000"/>
            <a:chExt cx="4265613" cy="2971800"/>
          </a:xfrm>
        </p:grpSpPr>
        <p:sp>
          <p:nvSpPr>
            <p:cNvPr id="18437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8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941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2941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2941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2941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18444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7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8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0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1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2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4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Frame 2"/>
          <p:cNvSpPr/>
          <p:nvPr/>
        </p:nvSpPr>
        <p:spPr>
          <a:xfrm>
            <a:off x="3695700" y="1905000"/>
            <a:ext cx="990600" cy="22098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Frame 69"/>
          <p:cNvSpPr/>
          <p:nvPr/>
        </p:nvSpPr>
        <p:spPr>
          <a:xfrm>
            <a:off x="4152900" y="11430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Frame 70"/>
          <p:cNvSpPr/>
          <p:nvPr/>
        </p:nvSpPr>
        <p:spPr>
          <a:xfrm>
            <a:off x="2476500" y="4876800"/>
            <a:ext cx="838200" cy="19050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9" y="43434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73" name="Text Box 58"/>
          <p:cNvSpPr txBox="1">
            <a:spLocks noChangeArrowheads="1"/>
          </p:cNvSpPr>
          <p:nvPr/>
        </p:nvSpPr>
        <p:spPr bwMode="auto">
          <a:xfrm>
            <a:off x="22058" y="10668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74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593198"/>
              </p:ext>
            </p:extLst>
          </p:nvPr>
        </p:nvGraphicFramePr>
        <p:xfrm>
          <a:off x="3041650" y="12192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1650" y="12192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850006"/>
              </p:ext>
            </p:extLst>
          </p:nvPr>
        </p:nvGraphicFramePr>
        <p:xfrm>
          <a:off x="647700" y="48768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7700" y="48768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051396"/>
              </p:ext>
            </p:extLst>
          </p:nvPr>
        </p:nvGraphicFramePr>
        <p:xfrm>
          <a:off x="1104900" y="1510697"/>
          <a:ext cx="3581400" cy="2527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60500" imgH="1155700" progId="Equation.3">
                  <p:embed/>
                </p:oleObj>
              </mc:Choice>
              <mc:Fallback>
                <p:oleObj name="Equation" r:id="rId7" imgW="1460500" imgH="115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04900" y="1510697"/>
                        <a:ext cx="3581400" cy="2527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Thickness 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9100" y="838200"/>
            <a:ext cx="36639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N=40 (all in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fsaverage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space)</a:t>
            </a:r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662363"/>
            <a:ext cx="385127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91741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4411663" y="6248400"/>
            <a:ext cx="66516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b="1">
                <a:solidFill>
                  <a:schemeClr val="tx1"/>
                </a:solidFill>
                <a:latin typeface="Arial" panose="020B0604020202020204" pitchFamily="34" charset="0"/>
              </a:rPr>
              <a:t>p&lt;.01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3506788"/>
            <a:ext cx="2801938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5170488"/>
            <a:ext cx="27924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5" y="3505200"/>
            <a:ext cx="28289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9" t="713" r="1534" b="84271"/>
          <a:stretch>
            <a:fillRect/>
          </a:stretch>
        </p:blipFill>
        <p:spPr bwMode="auto">
          <a:xfrm>
            <a:off x="7456488" y="6084888"/>
            <a:ext cx="144462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7535863" y="6200775"/>
            <a:ext cx="11064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Positive Age Correlation</a:t>
            </a:r>
          </a:p>
        </p:txBody>
      </p:sp>
      <p:pic>
        <p:nvPicPr>
          <p:cNvPr id="92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7" t="5394" r="1534" b="79793"/>
          <a:stretch>
            <a:fillRect/>
          </a:stretch>
        </p:blipFill>
        <p:spPr bwMode="auto">
          <a:xfrm>
            <a:off x="7456488" y="5397500"/>
            <a:ext cx="1444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2"/>
          <p:cNvSpPr txBox="1">
            <a:spLocks noChangeArrowheads="1"/>
          </p:cNvSpPr>
          <p:nvPr/>
        </p:nvSpPr>
        <p:spPr bwMode="auto">
          <a:xfrm>
            <a:off x="7543800" y="5519738"/>
            <a:ext cx="119856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Negative Age Correlation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C4F382-C30B-4320-AEE0-BA2AE1AC6125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GLM: summarizing</a:t>
            </a:r>
          </a:p>
        </p:txBody>
      </p:sp>
      <p:sp>
        <p:nvSpPr>
          <p:cNvPr id="225339" name="Text Box 59"/>
          <p:cNvSpPr txBox="1">
            <a:spLocks noChangeArrowheads="1"/>
          </p:cNvSpPr>
          <p:nvPr/>
        </p:nvSpPr>
        <p:spPr bwMode="auto">
          <a:xfrm>
            <a:off x="4305300" y="5867400"/>
            <a:ext cx="563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</a:t>
            </a:r>
          </a:p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  =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 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  <a:sym typeface="Wingdings"/>
              </a:rPr>
              <a:t> 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beta.mgh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(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output)</a:t>
            </a:r>
          </a:p>
        </p:txBody>
      </p:sp>
      <p:sp>
        <p:nvSpPr>
          <p:cNvPr id="28681" name="TextBox 4"/>
          <p:cNvSpPr txBox="1">
            <a:spLocks noChangeArrowheads="1"/>
          </p:cNvSpPr>
          <p:nvPr/>
        </p:nvSpPr>
        <p:spPr bwMode="auto">
          <a:xfrm>
            <a:off x="3162300" y="1676400"/>
            <a:ext cx="42672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DC0081"/>
                </a:solidFill>
                <a:ea typeface="ＭＳ Ｐゴシック" pitchFamily="34" charset="-128"/>
              </a:rPr>
              <a:t>Two parameters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One row per subject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X is an independent variable (age)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Column of 1’s is the ‘offset’ term 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(to multiply by </a:t>
            </a:r>
            <a:r>
              <a:rPr lang="en-US" altLang="en-US" i="1" dirty="0">
                <a:solidFill>
                  <a:srgbClr val="DC0081"/>
                </a:solidFill>
              </a:rPr>
              <a:t>b</a:t>
            </a:r>
            <a:r>
              <a:rPr lang="en-US" altLang="en-US" dirty="0">
                <a:solidFill>
                  <a:srgbClr val="DC0081"/>
                </a:solidFill>
              </a:rPr>
              <a:t>)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591300" y="1295400"/>
            <a:ext cx="3503613" cy="2438400"/>
            <a:chOff x="495300" y="1143000"/>
            <a:chExt cx="4265613" cy="2971800"/>
          </a:xfrm>
        </p:grpSpPr>
        <p:sp>
          <p:nvSpPr>
            <p:cNvPr id="82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8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8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8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93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6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7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9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0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1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959933"/>
              </p:ext>
            </p:extLst>
          </p:nvPr>
        </p:nvGraphicFramePr>
        <p:xfrm>
          <a:off x="342900" y="1371600"/>
          <a:ext cx="2819400" cy="1990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500" imgH="1155700" progId="Equation.3">
                  <p:embed/>
                </p:oleObj>
              </mc:Choice>
              <mc:Fallback>
                <p:oleObj name="Equation" r:id="rId3" imgW="1460500" imgH="115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900" y="1371600"/>
                        <a:ext cx="2819400" cy="1990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tangle 111"/>
          <p:cNvSpPr/>
          <p:nvPr/>
        </p:nvSpPr>
        <p:spPr>
          <a:xfrm>
            <a:off x="266700" y="36576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113" name="Text Box 58"/>
          <p:cNvSpPr txBox="1">
            <a:spLocks noChangeArrowheads="1"/>
          </p:cNvSpPr>
          <p:nvPr/>
        </p:nvSpPr>
        <p:spPr bwMode="auto">
          <a:xfrm>
            <a:off x="266700" y="9144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115" name="Object 1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951629"/>
              </p:ext>
            </p:extLst>
          </p:nvPr>
        </p:nvGraphicFramePr>
        <p:xfrm>
          <a:off x="571500" y="42672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1500" y="42672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609649"/>
              </p:ext>
            </p:extLst>
          </p:nvPr>
        </p:nvGraphicFramePr>
        <p:xfrm>
          <a:off x="6286500" y="48006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73100" imgH="203200" progId="Equation.3">
                  <p:embed/>
                </p:oleObj>
              </mc:Choice>
              <mc:Fallback>
                <p:oleObj name="Equation" r:id="rId7" imgW="6731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86500" y="48006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4152900" y="533400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267700" y="533400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4" name="Rectangle 3"/>
          <p:cNvSpPr/>
          <p:nvPr/>
        </p:nvSpPr>
        <p:spPr>
          <a:xfrm>
            <a:off x="4229100" y="472440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95900" y="49530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3"/>
          </p:cNvCxnSpPr>
          <p:nvPr/>
        </p:nvCxnSpPr>
        <p:spPr>
          <a:xfrm flipV="1">
            <a:off x="6030337" y="510540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277100" y="51816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7" idx="1"/>
          </p:cNvCxnSpPr>
          <p:nvPr/>
        </p:nvCxnSpPr>
        <p:spPr>
          <a:xfrm flipH="1" flipV="1">
            <a:off x="7734300" y="510540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9" grpId="0"/>
      <p:bldP spid="2868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6540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66700" y="1444625"/>
            <a:ext cx="9783763" cy="4206875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sz="2000" dirty="0"/>
              <a:t> We test for </a:t>
            </a:r>
            <a:r>
              <a:rPr lang="en-US" sz="2000" b="1" i="1" dirty="0"/>
              <a:t> </a:t>
            </a:r>
            <a:r>
              <a:rPr lang="en-US" sz="2000" b="1" dirty="0"/>
              <a:t>significance</a:t>
            </a:r>
            <a:r>
              <a:rPr lang="en-US" sz="2000" dirty="0"/>
              <a:t> and the </a:t>
            </a:r>
            <a:r>
              <a:rPr lang="en-US" sz="2000" b="1" dirty="0"/>
              <a:t>direction</a:t>
            </a:r>
            <a:r>
              <a:rPr lang="en-US" sz="2000" b="1" i="1" dirty="0"/>
              <a:t> </a:t>
            </a:r>
            <a:r>
              <a:rPr lang="en-US" sz="2000" dirty="0"/>
              <a:t>of the effect</a:t>
            </a:r>
          </a:p>
          <a:p>
            <a:pPr marL="519430" lvl="1" indent="-182880" fontAlgn="auto">
              <a:defRPr/>
            </a:pPr>
            <a:r>
              <a:rPr lang="en-US" sz="1800" dirty="0"/>
              <a:t>We do this with a </a:t>
            </a:r>
            <a:r>
              <a:rPr lang="en-US" sz="1800" b="1" u="sng" dirty="0"/>
              <a:t>contrast matrix C</a:t>
            </a:r>
            <a:r>
              <a:rPr lang="en-US" sz="1800" dirty="0"/>
              <a:t> that isolates our parameter of interest</a:t>
            </a:r>
          </a:p>
          <a:p>
            <a:pPr marL="519430" lvl="1" indent="-182880" fontAlgn="auto">
              <a:defRPr/>
            </a:pPr>
            <a:r>
              <a:rPr lang="en-US" sz="1800" dirty="0"/>
              <a:t>With C and β we compute 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sz="1800" b="1" dirty="0"/>
              <a:t>,</a:t>
            </a:r>
            <a:r>
              <a:rPr lang="en-US" sz="1800" dirty="0"/>
              <a:t> which tells us the </a:t>
            </a:r>
            <a:r>
              <a:rPr lang="en-US" sz="1800" i="1" dirty="0"/>
              <a:t>direction of our effect</a:t>
            </a:r>
          </a:p>
          <a:p>
            <a:pPr marL="802005" lvl="2" indent="-182880" fontAlgn="auto">
              <a:defRPr/>
            </a:pPr>
            <a:r>
              <a:rPr lang="en-US" sz="1600" dirty="0"/>
              <a:t>If g is negative, then the direction of our effect (slope) is also negative </a:t>
            </a:r>
          </a:p>
          <a:p>
            <a:pPr marL="182880" indent="-182880" fontAlgn="auto">
              <a:defRPr/>
            </a:pPr>
            <a:r>
              <a:rPr lang="en-US" sz="2000" dirty="0"/>
              <a:t>In our example, our hypothesis is about the slope </a:t>
            </a:r>
            <a:r>
              <a:rPr lang="en-US" sz="2000" i="1" dirty="0"/>
              <a:t>m</a:t>
            </a:r>
            <a:r>
              <a:rPr lang="en-US" sz="20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519430" lvl="1" indent="-182880" fontAlgn="auto">
              <a:defRPr/>
            </a:pPr>
            <a:r>
              <a:rPr lang="en-US" sz="1800" dirty="0"/>
              <a:t>Our contrast matrix will be  </a:t>
            </a:r>
            <a:r>
              <a:rPr lang="en-US" sz="1800" b="1" dirty="0"/>
              <a:t>[0   1]</a:t>
            </a:r>
            <a:endParaRPr lang="en-US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644138"/>
              </p:ext>
            </p:extLst>
          </p:nvPr>
        </p:nvGraphicFramePr>
        <p:xfrm>
          <a:off x="6057900" y="4267200"/>
          <a:ext cx="3903369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57400" imgH="1155700" progId="Equation.3">
                  <p:embed/>
                </p:oleObj>
              </mc:Choice>
              <mc:Fallback>
                <p:oleObj name="Equation" r:id="rId3" imgW="2057400" imgH="115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7900" y="4267200"/>
                        <a:ext cx="3903369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945494"/>
              </p:ext>
            </p:extLst>
          </p:nvPr>
        </p:nvGraphicFramePr>
        <p:xfrm>
          <a:off x="800100" y="4246563"/>
          <a:ext cx="4495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63700" imgH="685800" progId="Equation.3">
                  <p:embed/>
                </p:oleObj>
              </mc:Choice>
              <mc:Fallback>
                <p:oleObj name="Equation" r:id="rId5" imgW="166370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100" y="4246563"/>
                        <a:ext cx="449580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28700" y="58674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flipV="1">
            <a:off x="1922409" y="5562600"/>
            <a:ext cx="20691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619500" y="5715000"/>
            <a:ext cx="315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β</a:t>
            </a: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 flipV="1">
            <a:off x="2933700" y="5562600"/>
            <a:ext cx="685800" cy="3524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Frame 35"/>
          <p:cNvSpPr/>
          <p:nvPr/>
        </p:nvSpPr>
        <p:spPr>
          <a:xfrm>
            <a:off x="800100" y="51054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ame 37"/>
          <p:cNvSpPr/>
          <p:nvPr/>
        </p:nvSpPr>
        <p:spPr>
          <a:xfrm>
            <a:off x="800100" y="4267200"/>
            <a:ext cx="1371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198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Putting it all together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7538" y="1454150"/>
            <a:ext cx="9296400" cy="3727450"/>
          </a:xfrm>
        </p:spPr>
        <p:txBody>
          <a:bodyPr rtlCol="0">
            <a:normAutofit fontScale="77500" lnSpcReduction="20000"/>
          </a:bodyPr>
          <a:lstStyle/>
          <a:p>
            <a:pPr marL="457200" indent="-457200" fontAlgn="auto">
              <a:buFont typeface="+mj-lt"/>
              <a:buAutoNum type="arabicPeriod"/>
              <a:defRPr/>
            </a:pPr>
            <a:endParaRPr lang="en-US" sz="3000" dirty="0"/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measure y (</a:t>
            </a:r>
            <a:r>
              <a:rPr lang="en-US" sz="3000" dirty="0" err="1"/>
              <a:t>eg</a:t>
            </a:r>
            <a:r>
              <a:rPr lang="en-US" sz="3000" dirty="0"/>
              <a:t>, thicknesses)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used our empirical data to form a </a:t>
            </a:r>
            <a:r>
              <a:rPr lang="en-US" sz="3000" b="1" dirty="0"/>
              <a:t>design matrix:  X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fit </a:t>
            </a:r>
            <a:r>
              <a:rPr lang="en-US" sz="3000" b="1" dirty="0"/>
              <a:t>regression coefficients (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3000" b="1" dirty="0"/>
              <a:t> and 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sz="3000" b="1" dirty="0"/>
              <a:t>) </a:t>
            </a:r>
            <a:r>
              <a:rPr lang="en-US" sz="3000" dirty="0"/>
              <a:t>to our </a:t>
            </a:r>
            <a:r>
              <a:rPr lang="en-US" sz="3000" dirty="0" err="1"/>
              <a:t>X,y</a:t>
            </a:r>
            <a:r>
              <a:rPr lang="en-US" sz="3000" dirty="0"/>
              <a:t> data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created a </a:t>
            </a:r>
            <a:r>
              <a:rPr lang="en-US" sz="3000" b="1" dirty="0"/>
              <a:t>contrast matrix: C</a:t>
            </a:r>
            <a:r>
              <a:rPr lang="en-US" sz="3000" dirty="0"/>
              <a:t> to test our hypothesis for: </a:t>
            </a:r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Direction of effect:    </a:t>
            </a:r>
            <a:r>
              <a:rPr lang="en-US" sz="3000" b="1" dirty="0"/>
              <a:t>g = C*</a:t>
            </a:r>
            <a:r>
              <a:rPr lang="el-GR" sz="3000" b="1" dirty="0"/>
              <a:t>β</a:t>
            </a:r>
            <a:endParaRPr lang="en-US" sz="3000" b="1" dirty="0"/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Significance of effect:   </a:t>
            </a:r>
            <a:r>
              <a:rPr lang="en-US" sz="3000" b="1" dirty="0"/>
              <a:t>t-test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9846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Surface-based Measures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1828800"/>
            <a:ext cx="9067800" cy="37338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Morphometric (e.g., thickness, area, volume)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Functional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PET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MEG/EEG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Diffusion (?) sampled just under the surface</a:t>
            </a:r>
          </a:p>
        </p:txBody>
      </p:sp>
      <p:grpSp>
        <p:nvGrpSpPr>
          <p:cNvPr id="10244" name="Group 10"/>
          <p:cNvGrpSpPr>
            <a:grpSpLocks/>
          </p:cNvGrpSpPr>
          <p:nvPr/>
        </p:nvGrpSpPr>
        <p:grpSpPr bwMode="auto">
          <a:xfrm>
            <a:off x="4991100" y="2438400"/>
            <a:ext cx="4733925" cy="1843088"/>
            <a:chOff x="2760" y="2832"/>
            <a:chExt cx="2982" cy="1161"/>
          </a:xfrm>
        </p:grpSpPr>
        <p:grpSp>
          <p:nvGrpSpPr>
            <p:cNvPr id="10245" name="Group 4"/>
            <p:cNvGrpSpPr>
              <a:grpSpLocks/>
            </p:cNvGrpSpPr>
            <p:nvPr/>
          </p:nvGrpSpPr>
          <p:grpSpPr bwMode="auto">
            <a:xfrm>
              <a:off x="2760" y="2928"/>
              <a:ext cx="1422" cy="864"/>
              <a:chOff x="2304" y="576"/>
              <a:chExt cx="2016" cy="1247"/>
            </a:xfrm>
          </p:grpSpPr>
          <p:pic>
            <p:nvPicPr>
              <p:cNvPr id="10249" name="Picture 5" descr="pialsur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576"/>
                <a:ext cx="2016" cy="1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50" name="Rectangle 6"/>
              <p:cNvSpPr>
                <a:spLocks noChangeArrowheads="1"/>
              </p:cNvSpPr>
              <p:nvPr/>
            </p:nvSpPr>
            <p:spPr bwMode="auto">
              <a:xfrm>
                <a:off x="3984" y="1391"/>
                <a:ext cx="288" cy="289"/>
              </a:xfrm>
              <a:prstGeom prst="rect">
                <a:avLst/>
              </a:prstGeom>
              <a:noFill/>
              <a:ln w="38100">
                <a:solidFill>
                  <a:srgbClr val="FFCC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pic>
          <p:nvPicPr>
            <p:cNvPr id="10246" name="Picture 7" descr="meshsur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" y="2832"/>
              <a:ext cx="1302" cy="1161"/>
            </a:xfrm>
            <a:prstGeom prst="rect">
              <a:avLst/>
            </a:prstGeom>
            <a:noFill/>
            <a:ln w="28575">
              <a:solidFill>
                <a:srgbClr val="CBA033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Line 8"/>
            <p:cNvSpPr>
              <a:spLocks noChangeShapeType="1"/>
            </p:cNvSpPr>
            <p:nvPr/>
          </p:nvSpPr>
          <p:spPr bwMode="auto">
            <a:xfrm flipV="1">
              <a:off x="4152" y="2832"/>
              <a:ext cx="288" cy="672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Line 9"/>
            <p:cNvSpPr>
              <a:spLocks noChangeShapeType="1"/>
            </p:cNvSpPr>
            <p:nvPr/>
          </p:nvSpPr>
          <p:spPr bwMode="auto">
            <a:xfrm>
              <a:off x="4152" y="3696"/>
              <a:ext cx="288" cy="288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086789" y="3390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4685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 Theory</a:t>
            </a:r>
          </a:p>
        </p:txBody>
      </p:sp>
      <p:sp>
        <p:nvSpPr>
          <p:cNvPr id="263171" name="Text Box 3"/>
          <p:cNvSpPr txBox="1">
            <a:spLocks noChangeArrowheads="1"/>
          </p:cNvSpPr>
          <p:nvPr/>
        </p:nvSpPr>
        <p:spPr bwMode="auto">
          <a:xfrm>
            <a:off x="647700" y="3657600"/>
            <a:ext cx="2129750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404040"/>
                </a:solidFill>
                <a:latin typeface="+mn-lt"/>
                <a:ea typeface="ＭＳ Ｐゴシック" charset="0"/>
              </a:rPr>
              <a:t>Thickness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IQ, Height, Weight,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etc.</a:t>
            </a:r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4076700" y="5486400"/>
            <a:ext cx="3092129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Independent Variable</a:t>
            </a:r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1638300" y="1143000"/>
            <a:ext cx="74295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Is Thickness correlated with Age?</a:t>
            </a:r>
          </a:p>
        </p:txBody>
      </p:sp>
      <p:sp>
        <p:nvSpPr>
          <p:cNvPr id="263174" name="Text Box 6"/>
          <p:cNvSpPr txBox="1">
            <a:spLocks noChangeArrowheads="1"/>
          </p:cNvSpPr>
          <p:nvPr/>
        </p:nvSpPr>
        <p:spPr bwMode="auto">
          <a:xfrm>
            <a:off x="647700" y="2286000"/>
            <a:ext cx="2185988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Dependent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Variable,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Measurement</a:t>
            </a: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3009900" y="2362200"/>
            <a:ext cx="4267200" cy="2968625"/>
            <a:chOff x="1560" y="1536"/>
            <a:chExt cx="2160" cy="1553"/>
          </a:xfrm>
        </p:grpSpPr>
        <p:sp>
          <p:nvSpPr>
            <p:cNvPr id="14351" name="Line 8"/>
            <p:cNvSpPr>
              <a:spLocks noChangeShapeType="1"/>
            </p:cNvSpPr>
            <p:nvPr/>
          </p:nvSpPr>
          <p:spPr bwMode="auto">
            <a:xfrm>
              <a:off x="1992" y="1536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Line 9"/>
            <p:cNvSpPr>
              <a:spLocks noChangeShapeType="1"/>
            </p:cNvSpPr>
            <p:nvPr/>
          </p:nvSpPr>
          <p:spPr bwMode="auto">
            <a:xfrm>
              <a:off x="1800" y="2736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10"/>
            <p:cNvSpPr>
              <a:spLocks noChangeShapeType="1"/>
            </p:cNvSpPr>
            <p:nvPr/>
          </p:nvSpPr>
          <p:spPr bwMode="auto">
            <a:xfrm>
              <a:off x="2280" y="1824"/>
              <a:ext cx="0" cy="103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1"/>
            <p:cNvSpPr>
              <a:spLocks noChangeShapeType="1"/>
            </p:cNvSpPr>
            <p:nvPr/>
          </p:nvSpPr>
          <p:spPr bwMode="auto">
            <a:xfrm>
              <a:off x="1896" y="2469"/>
              <a:ext cx="1344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2"/>
            <p:cNvSpPr>
              <a:spLocks noChangeShapeType="1"/>
            </p:cNvSpPr>
            <p:nvPr/>
          </p:nvSpPr>
          <p:spPr bwMode="auto">
            <a:xfrm>
              <a:off x="1896" y="1968"/>
              <a:ext cx="528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13"/>
            <p:cNvSpPr>
              <a:spLocks noChangeShapeType="1"/>
            </p:cNvSpPr>
            <p:nvPr/>
          </p:nvSpPr>
          <p:spPr bwMode="auto">
            <a:xfrm>
              <a:off x="2952" y="2304"/>
              <a:ext cx="0" cy="57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2136" y="2880"/>
              <a:ext cx="239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x1</a:t>
              </a:r>
            </a:p>
          </p:txBody>
        </p:sp>
        <p:sp>
          <p:nvSpPr>
            <p:cNvPr id="263183" name="Text Box 15"/>
            <p:cNvSpPr txBox="1">
              <a:spLocks noChangeArrowheads="1"/>
            </p:cNvSpPr>
            <p:nvPr/>
          </p:nvSpPr>
          <p:spPr bwMode="auto">
            <a:xfrm>
              <a:off x="2808" y="2880"/>
              <a:ext cx="240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x2</a:t>
              </a:r>
            </a:p>
          </p:txBody>
        </p:sp>
        <p:sp>
          <p:nvSpPr>
            <p:cNvPr id="263184" name="Text Box 16"/>
            <p:cNvSpPr txBox="1">
              <a:spLocks noChangeArrowheads="1"/>
            </p:cNvSpPr>
            <p:nvPr/>
          </p:nvSpPr>
          <p:spPr bwMode="auto">
            <a:xfrm>
              <a:off x="1560" y="2352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y2</a:t>
              </a:r>
            </a:p>
          </p:txBody>
        </p:sp>
        <p:sp>
          <p:nvSpPr>
            <p:cNvPr id="263185" name="Text Box 17"/>
            <p:cNvSpPr txBox="1">
              <a:spLocks noChangeArrowheads="1"/>
            </p:cNvSpPr>
            <p:nvPr/>
          </p:nvSpPr>
          <p:spPr bwMode="auto">
            <a:xfrm>
              <a:off x="1560" y="1824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y1</a:t>
              </a:r>
            </a:p>
          </p:txBody>
        </p:sp>
        <p:sp>
          <p:nvSpPr>
            <p:cNvPr id="14361" name="Oval 18"/>
            <p:cNvSpPr>
              <a:spLocks noChangeArrowheads="1"/>
            </p:cNvSpPr>
            <p:nvPr/>
          </p:nvSpPr>
          <p:spPr bwMode="auto">
            <a:xfrm>
              <a:off x="2232" y="1920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362" name="Oval 19"/>
            <p:cNvSpPr>
              <a:spLocks noChangeArrowheads="1"/>
            </p:cNvSpPr>
            <p:nvPr/>
          </p:nvSpPr>
          <p:spPr bwMode="auto">
            <a:xfrm>
              <a:off x="2904" y="2421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63188" name="Text Box 20"/>
          <p:cNvSpPr txBox="1">
            <a:spLocks noChangeArrowheads="1"/>
          </p:cNvSpPr>
          <p:nvPr/>
        </p:nvSpPr>
        <p:spPr bwMode="auto">
          <a:xfrm>
            <a:off x="5280025" y="2452688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1</a:t>
            </a:r>
          </a:p>
        </p:txBody>
      </p:sp>
      <p:sp>
        <p:nvSpPr>
          <p:cNvPr id="263189" name="Text Box 21"/>
          <p:cNvSpPr txBox="1">
            <a:spLocks noChangeArrowheads="1"/>
          </p:cNvSpPr>
          <p:nvPr/>
        </p:nvSpPr>
        <p:spPr bwMode="auto">
          <a:xfrm>
            <a:off x="6210300" y="3124200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2</a:t>
            </a:r>
          </a:p>
        </p:txBody>
      </p:sp>
      <p:sp>
        <p:nvSpPr>
          <p:cNvPr id="14346" name="Line 22"/>
          <p:cNvSpPr>
            <a:spLocks noChangeShapeType="1"/>
          </p:cNvSpPr>
          <p:nvPr/>
        </p:nvSpPr>
        <p:spPr bwMode="auto">
          <a:xfrm flipH="1">
            <a:off x="4686300" y="2743200"/>
            <a:ext cx="609600" cy="3048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23"/>
          <p:cNvSpPr>
            <a:spLocks noChangeShapeType="1"/>
          </p:cNvSpPr>
          <p:nvPr/>
        </p:nvSpPr>
        <p:spPr bwMode="auto">
          <a:xfrm flipH="1">
            <a:off x="5905500" y="3505200"/>
            <a:ext cx="533400" cy="4572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3192" name="Rectangle 24"/>
          <p:cNvSpPr>
            <a:spLocks noChangeArrowheads="1"/>
          </p:cNvSpPr>
          <p:nvPr/>
        </p:nvSpPr>
        <p:spPr bwMode="auto">
          <a:xfrm>
            <a:off x="3314700" y="1905000"/>
            <a:ext cx="13843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Thickness</a:t>
            </a:r>
          </a:p>
        </p:txBody>
      </p:sp>
      <p:sp>
        <p:nvSpPr>
          <p:cNvPr id="263193" name="Rectangle 25"/>
          <p:cNvSpPr>
            <a:spLocks noChangeArrowheads="1"/>
          </p:cNvSpPr>
          <p:nvPr/>
        </p:nvSpPr>
        <p:spPr bwMode="auto">
          <a:xfrm>
            <a:off x="7353300" y="4419600"/>
            <a:ext cx="6286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Age</a:t>
            </a:r>
          </a:p>
        </p:txBody>
      </p:sp>
      <p:sp>
        <p:nvSpPr>
          <p:cNvPr id="14350" name="Text Box 26"/>
          <p:cNvSpPr txBox="1">
            <a:spLocks noChangeArrowheads="1"/>
          </p:cNvSpPr>
          <p:nvPr/>
        </p:nvSpPr>
        <p:spPr bwMode="auto">
          <a:xfrm>
            <a:off x="8267700" y="3276600"/>
            <a:ext cx="152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Of course, you would</a:t>
            </a:r>
            <a:endParaRPr lang="en-US" altLang="ja-JP" sz="1800">
              <a:solidFill>
                <a:srgbClr val="262626"/>
              </a:solidFill>
              <a:latin typeface="News Gothic MT" charset="0"/>
            </a:endParaRP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need more then two</a:t>
            </a: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subjects …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41142</TotalTime>
  <Pages>21</Pages>
  <Words>3745</Words>
  <Application>Microsoft Office PowerPoint</Application>
  <PresentationFormat>35mm Slides</PresentationFormat>
  <Paragraphs>706</Paragraphs>
  <Slides>62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Corbel</vt:lpstr>
      <vt:lpstr>News Gothic MT</vt:lpstr>
      <vt:lpstr>Symbol</vt:lpstr>
      <vt:lpstr>Times New Roman</vt:lpstr>
      <vt:lpstr>Wingdings</vt:lpstr>
      <vt:lpstr>Wingdings 2</vt:lpstr>
      <vt:lpstr>Breeze</vt:lpstr>
      <vt:lpstr>Equation</vt:lpstr>
      <vt:lpstr>Surface-based Group Analysis in FreeSurfer </vt:lpstr>
      <vt:lpstr>PowerPoint Presentation</vt:lpstr>
      <vt:lpstr>PowerPoint Presentation</vt:lpstr>
      <vt:lpstr>PowerPoint Presentation</vt:lpstr>
      <vt:lpstr> </vt:lpstr>
      <vt:lpstr> </vt:lpstr>
      <vt:lpstr>Surface-based Measures</vt:lpstr>
      <vt:lpstr>PowerPoint Presentation</vt:lpstr>
      <vt:lpstr>GLM Theory</vt:lpstr>
      <vt:lpstr>PowerPoint Presentation</vt:lpstr>
      <vt:lpstr>PowerPoint Presentation</vt:lpstr>
      <vt:lpstr>PowerPoint Presentation</vt:lpstr>
      <vt:lpstr>More than two data points: Errors</vt:lpstr>
      <vt:lpstr>PowerPoint Presentation</vt:lpstr>
      <vt:lpstr>Forming a Hypothesis</vt:lpstr>
      <vt:lpstr>p-values</vt:lpstr>
      <vt:lpstr>Testing our Hypothesis</vt:lpstr>
      <vt:lpstr>Summarizing</vt:lpstr>
      <vt:lpstr>Aging Study with Two Groups</vt:lpstr>
      <vt:lpstr>Two Groups: Design Matrix</vt:lpstr>
      <vt:lpstr>Two Groups: Contrasts</vt:lpstr>
      <vt:lpstr>Two Groups : Contrasts</vt:lpstr>
      <vt:lpstr>Two Groups : Contrasts</vt:lpstr>
      <vt:lpstr>PowerPoint Presentation</vt:lpstr>
      <vt:lpstr>Processing Stages</vt:lpstr>
      <vt:lpstr>Specifying Subjects</vt:lpstr>
      <vt:lpstr>FreeSurfer Directory Tree</vt:lpstr>
      <vt:lpstr>Example: Thickness Study</vt:lpstr>
      <vt:lpstr>Design and Contrast Matrices</vt:lpstr>
      <vt:lpstr>FreeSurfer Group Descriptor (FSGD) File</vt:lpstr>
      <vt:lpstr>FSGD Format</vt:lpstr>
      <vt:lpstr>FSGDF  X (Automatic)</vt:lpstr>
      <vt:lpstr>Contrasts – You create</vt:lpstr>
      <vt:lpstr>Normalizing Covariates</vt:lpstr>
      <vt:lpstr>Automatic Normalization of Covariates</vt:lpstr>
      <vt:lpstr>Another FSGD Example</vt:lpstr>
      <vt:lpstr>Another Example: Interaction Contrast</vt:lpstr>
      <vt:lpstr>FSGD Examples</vt:lpstr>
      <vt:lpstr>Factors, Levels, Groups</vt:lpstr>
      <vt:lpstr>Factors, Levels, Groups, Classes</vt:lpstr>
      <vt:lpstr>PowerPoint Presentation</vt:lpstr>
      <vt:lpstr>Command-line stream: Processing Stages</vt:lpstr>
      <vt:lpstr>Command-line stream: Assemble Data</vt:lpstr>
      <vt:lpstr>PowerPoint Presentation</vt:lpstr>
      <vt:lpstr>Command-line stream: Processing Stages</vt:lpstr>
      <vt:lpstr>PowerPoint Presentation</vt:lpstr>
      <vt:lpstr>mri_glmfit</vt:lpstr>
      <vt:lpstr>PowerPoint Presentation</vt:lpstr>
      <vt:lpstr>mri_glmfit</vt:lpstr>
      <vt:lpstr>mri_glmfit</vt:lpstr>
      <vt:lpstr>mri_glmfit</vt:lpstr>
      <vt:lpstr>PowerPoint Presentation</vt:lpstr>
      <vt:lpstr>Command-line stream: Processing Stages</vt:lpstr>
      <vt:lpstr>Command-line stream: Processing Stages</vt:lpstr>
      <vt:lpstr> </vt:lpstr>
      <vt:lpstr>PowerPoint Presentation</vt:lpstr>
      <vt:lpstr>PowerPoint Presentation</vt:lpstr>
      <vt:lpstr>PowerPoint Presentation</vt:lpstr>
      <vt:lpstr>More than two data points: Errors</vt:lpstr>
      <vt:lpstr>GLM: summarizing</vt:lpstr>
      <vt:lpstr>Testing Our Hypothesis</vt:lpstr>
      <vt:lpstr>Putting it all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Differential Responses in fMRI Through Linear Simulation</dc:title>
  <dc:creator>marc burock</dc:creator>
  <cp:lastModifiedBy>Doug G</cp:lastModifiedBy>
  <cp:revision>1209</cp:revision>
  <cp:lastPrinted>2012-04-25T21:32:24Z</cp:lastPrinted>
  <dcterms:created xsi:type="dcterms:W3CDTF">1998-04-13T23:11:17Z</dcterms:created>
  <dcterms:modified xsi:type="dcterms:W3CDTF">2022-09-15T04:02:38Z</dcterms:modified>
</cp:coreProperties>
</file>