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7"/>
  </p:notesMasterIdLst>
  <p:sldIdLst>
    <p:sldId id="256" r:id="rId2"/>
    <p:sldId id="257" r:id="rId3"/>
    <p:sldId id="258" r:id="rId4"/>
    <p:sldId id="261" r:id="rId5"/>
    <p:sldId id="259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000"/>
    <a:srgbClr val="F0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414"/>
    <p:restoredTop sz="94694"/>
  </p:normalViewPr>
  <p:slideViewPr>
    <p:cSldViewPr snapToGrid="0" snapToObjects="1">
      <p:cViewPr varScale="1">
        <p:scale>
          <a:sx n="121" d="100"/>
          <a:sy n="121" d="100"/>
        </p:scale>
        <p:origin x="94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0469BD-1DF4-9B4C-952B-A4EA0FFFA6FE}" type="datetimeFigureOut">
              <a:rPr lang="en-US" smtClean="0"/>
              <a:t>6/5/25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7000E2-D5AD-EC42-96EA-316E724013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74958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- Welcome</a:t>
            </a:r>
          </a:p>
          <a:p>
            <a:r>
              <a:rPr lang="en-US" dirty="0"/>
              <a:t>- Why start with this?</a:t>
            </a:r>
          </a:p>
          <a:p>
            <a:r>
              <a:rPr lang="en-US" dirty="0"/>
              <a:t>	- familiarize you with terminal/cli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7000E2-D5AD-EC42-96EA-316E72401391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8463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Windows is not case sensitive with naming, UNIX IS!!! Give example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7000E2-D5AD-EC42-96EA-316E7240139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49513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Use ubuntu file explorer while you’re showing how to navigate, so they don’t get scared it’s too different. Tell them why GUI’s suck and they should be using terminals!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7000E2-D5AD-EC42-96EA-316E72401391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99914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Give context for why we need to do this. Tie it into </a:t>
            </a:r>
            <a:r>
              <a:rPr lang="en-US" dirty="0" err="1"/>
              <a:t>freesurfer</a:t>
            </a:r>
            <a:r>
              <a:rPr lang="en-US" dirty="0"/>
              <a:t>, they might not get ‘WHY’ they need to know this</a:t>
            </a:r>
          </a:p>
          <a:p>
            <a:r>
              <a:rPr lang="en-US" dirty="0"/>
              <a:t>MAKE THE TERMINAL BIG!!!!! CASE SENSITIVE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7000E2-D5AD-EC42-96EA-316E72401391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32898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3B2EC5-8865-5C40-9EA3-F44F460C192A}" type="datetimeFigureOut">
              <a:rPr lang="en-US" smtClean="0"/>
              <a:t>6/5/25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7B074-28E3-5C4B-A57E-DFDCD336AC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7784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3B2EC5-8865-5C40-9EA3-F44F460C192A}" type="datetimeFigureOut">
              <a:rPr lang="en-US" smtClean="0"/>
              <a:t>6/5/25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7B074-28E3-5C4B-A57E-DFDCD336AC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04152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3B2EC5-8865-5C40-9EA3-F44F460C192A}" type="datetimeFigureOut">
              <a:rPr lang="en-US" smtClean="0"/>
              <a:t>6/5/25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7B074-28E3-5C4B-A57E-DFDCD336AC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87715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3B2EC5-8865-5C40-9EA3-F44F460C192A}" type="datetimeFigureOut">
              <a:rPr lang="en-US" smtClean="0"/>
              <a:t>6/5/25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7B074-28E3-5C4B-A57E-DFDCD336AC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0014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3B2EC5-8865-5C40-9EA3-F44F460C192A}" type="datetimeFigureOut">
              <a:rPr lang="en-US" smtClean="0"/>
              <a:t>6/5/25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7B074-28E3-5C4B-A57E-DFDCD336AC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65263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3B2EC5-8865-5C40-9EA3-F44F460C192A}" type="datetimeFigureOut">
              <a:rPr lang="en-US" smtClean="0"/>
              <a:t>6/5/25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7B074-28E3-5C4B-A57E-DFDCD336AC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87502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3B2EC5-8865-5C40-9EA3-F44F460C192A}" type="datetimeFigureOut">
              <a:rPr lang="en-US" smtClean="0"/>
              <a:t>6/5/25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7B074-28E3-5C4B-A57E-DFDCD336AC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83380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3B2EC5-8865-5C40-9EA3-F44F460C192A}" type="datetimeFigureOut">
              <a:rPr lang="en-US" smtClean="0"/>
              <a:t>6/5/25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7B074-28E3-5C4B-A57E-DFDCD336AC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52536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3B2EC5-8865-5C40-9EA3-F44F460C192A}" type="datetimeFigureOut">
              <a:rPr lang="en-US" smtClean="0"/>
              <a:t>6/5/25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7B074-28E3-5C4B-A57E-DFDCD336AC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06749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3B2EC5-8865-5C40-9EA3-F44F460C192A}" type="datetimeFigureOut">
              <a:rPr lang="en-US" smtClean="0"/>
              <a:t>6/5/25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7B074-28E3-5C4B-A57E-DFDCD336AC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75364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3B2EC5-8865-5C40-9EA3-F44F460C192A}" type="datetimeFigureOut">
              <a:rPr lang="en-US" smtClean="0"/>
              <a:t>6/5/25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7B074-28E3-5C4B-A57E-DFDCD336AC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58016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3B2EC5-8865-5C40-9EA3-F44F460C192A}" type="datetimeFigureOut">
              <a:rPr lang="en-US" smtClean="0"/>
              <a:t>6/5/25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7B074-28E3-5C4B-A57E-DFDCD336AC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479846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pixabay.com/en/linux-penguin-tux-2025536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" name="Rectangle 16">
            <a:extLst>
              <a:ext uri="{FF2B5EF4-FFF2-40B4-BE49-F238E27FC236}">
                <a16:creationId xmlns:a16="http://schemas.microsoft.com/office/drawing/2014/main" id="{A7895A40-19A4-42D6-9D30-DBC1E80026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18">
            <a:extLst>
              <a:ext uri="{FF2B5EF4-FFF2-40B4-BE49-F238E27FC236}">
                <a16:creationId xmlns:a16="http://schemas.microsoft.com/office/drawing/2014/main" id="{02F429C4-ABC9-46FC-818A-B5429CDE4A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1270325" y="3369273"/>
            <a:ext cx="3200400" cy="1523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0">
            <a:extLst>
              <a:ext uri="{FF2B5EF4-FFF2-40B4-BE49-F238E27FC236}">
                <a16:creationId xmlns:a16="http://schemas.microsoft.com/office/drawing/2014/main" id="{2CEF98E4-3709-4952-8F42-2305CCE34F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6374475" y="1040470"/>
            <a:ext cx="6858003" cy="477704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Rectangle 22">
            <a:extLst>
              <a:ext uri="{FF2B5EF4-FFF2-40B4-BE49-F238E27FC236}">
                <a16:creationId xmlns:a16="http://schemas.microsoft.com/office/drawing/2014/main" id="{F10BCCF5-D685-47FF-B675-647EAEB72C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7914" y="857786"/>
            <a:ext cx="11067024" cy="520893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69B6C8B-4796-3A64-1AAC-E9A61CA84E1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87689" y="3071183"/>
            <a:ext cx="9910296" cy="2590027"/>
          </a:xfrm>
        </p:spPr>
        <p:txBody>
          <a:bodyPr anchor="t">
            <a:normAutofit/>
          </a:bodyPr>
          <a:lstStyle/>
          <a:p>
            <a:pPr algn="l"/>
            <a:r>
              <a:rPr lang="en-US" sz="8000"/>
              <a:t>Intro to Linux/Unix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9C720BC-4EF6-B8F0-3B57-90511F1BF96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87688" y="1553518"/>
            <a:ext cx="9910295" cy="1281733"/>
          </a:xfrm>
        </p:spPr>
        <p:txBody>
          <a:bodyPr anchor="b">
            <a:normAutofit/>
          </a:bodyPr>
          <a:lstStyle/>
          <a:p>
            <a:pPr algn="l"/>
            <a:r>
              <a:rPr lang="en-US" dirty="0" err="1"/>
              <a:t>FreeSurfer</a:t>
            </a:r>
            <a:r>
              <a:rPr lang="en-US" dirty="0"/>
              <a:t> Course – June 2025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B0EE8A42-107A-4D4C-8D56-BBAE95C7FC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1524009" y="3366125"/>
            <a:ext cx="3200400" cy="1523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76652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BB867FF-FC45-48F7-8104-F89BE54909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57058A83-B6D8-DB4B-B806-004D7C04A64A}"/>
              </a:ext>
            </a:extLst>
          </p:cNvPr>
          <p:cNvSpPr/>
          <p:nvPr/>
        </p:nvSpPr>
        <p:spPr>
          <a:xfrm>
            <a:off x="7824189" y="2407063"/>
            <a:ext cx="4786911" cy="4791456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BB56887-D0D5-4F0C-9E19-7247EB83C8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DB62C82-8A17-4A33-FFBF-55F3E99039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dirty="0"/>
              <a:t>Objectives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738F10-3270-1D39-B8D2-AFEB895249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 tIns="640080" rIns="91440">
            <a:normAutofit/>
          </a:bodyPr>
          <a:lstStyle/>
          <a:p>
            <a:r>
              <a:rPr lang="en-US" dirty="0"/>
              <a:t>Basic operations you’ll need for the course</a:t>
            </a:r>
          </a:p>
          <a:p>
            <a:pPr lvl="1"/>
            <a:r>
              <a:rPr lang="en-US" dirty="0"/>
              <a:t>Navigate the file system</a:t>
            </a:r>
          </a:p>
          <a:p>
            <a:pPr lvl="1"/>
            <a:r>
              <a:rPr lang="en-US" dirty="0"/>
              <a:t>Moving, copying, deleting files</a:t>
            </a:r>
          </a:p>
          <a:p>
            <a:pPr lvl="1"/>
            <a:r>
              <a:rPr lang="en-US" dirty="0"/>
              <a:t>Executing commands</a:t>
            </a:r>
          </a:p>
        </p:txBody>
      </p:sp>
      <p:pic>
        <p:nvPicPr>
          <p:cNvPr id="11" name="Picture 10" descr="Icon&#10;&#10;Description automatically generated">
            <a:extLst>
              <a:ext uri="{FF2B5EF4-FFF2-40B4-BE49-F238E27FC236}">
                <a16:creationId xmlns:a16="http://schemas.microsoft.com/office/drawing/2014/main" id="{76574CDB-918B-A98F-8068-A03EF2C2673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8541244" y="2637321"/>
            <a:ext cx="3352800" cy="406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77884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AAAE94E3-A7DB-4868-B1E3-E49703488B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A15C1D8-23AF-802F-253F-E309150377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560" y="856180"/>
            <a:ext cx="5279408" cy="112806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700"/>
              <a:t>Navigating the File System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1DE889C7-FAD6-4397-98E2-05D5034844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083484"/>
            <a:ext cx="355196" cy="673460"/>
            <a:chOff x="0" y="823811"/>
            <a:chExt cx="355196" cy="673460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823811"/>
              <a:ext cx="87363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9341" y="823811"/>
              <a:ext cx="195855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7" name="Rectangle 16">
            <a:extLst>
              <a:ext uri="{FF2B5EF4-FFF2-40B4-BE49-F238E27FC236}">
                <a16:creationId xmlns:a16="http://schemas.microsoft.com/office/drawing/2014/main" id="{3873B707-463F-40B0-8227-E8CC6C67EB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65085" y="2123821"/>
            <a:ext cx="4975066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EDF838-8E43-3283-7438-123C35D1A82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90719" y="2330505"/>
            <a:ext cx="5278066" cy="3979585"/>
          </a:xfrm>
        </p:spPr>
        <p:txBody>
          <a:bodyPr vert="horz" lIns="91440" tIns="45720" rIns="91440" bIns="45720" rtlCol="0" anchor="ctr"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/>
              <a:t>Useful commands:</a:t>
            </a:r>
          </a:p>
          <a:p>
            <a:r>
              <a:rPr lang="en-US" sz="2400" dirty="0" err="1"/>
              <a:t>pwd</a:t>
            </a:r>
            <a:r>
              <a:rPr lang="en-US" sz="2400" dirty="0"/>
              <a:t> – print working directory</a:t>
            </a:r>
          </a:p>
          <a:p>
            <a:endParaRPr lang="en-US" sz="2400" dirty="0"/>
          </a:p>
          <a:p>
            <a:r>
              <a:rPr lang="en-US" sz="2400" dirty="0"/>
              <a:t>cd – change directory</a:t>
            </a:r>
          </a:p>
          <a:p>
            <a:pPr lvl="1"/>
            <a:r>
              <a:rPr lang="en-US" sz="2000" dirty="0"/>
              <a:t>Use ‘cd ..’ to go back up a directory level</a:t>
            </a:r>
          </a:p>
          <a:p>
            <a:endParaRPr lang="en-US" sz="2400" dirty="0"/>
          </a:p>
          <a:p>
            <a:r>
              <a:rPr lang="en-US" sz="2400" dirty="0"/>
              <a:t>ls – list directory contents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-a  (list all files)</a:t>
            </a:r>
          </a:p>
          <a:p>
            <a:pPr lvl="1"/>
            <a:r>
              <a:rPr lang="en-US" dirty="0"/>
              <a:t>-l   (long list formatting)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13237C8-E62C-4F0D-A318-BD6FB6C2D1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49687" y="357447"/>
            <a:ext cx="4845488" cy="292358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6B74BA4-86BB-1D55-E5ED-C0DE1D22C4E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7083423" y="681447"/>
            <a:ext cx="4397433" cy="2319645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8CB5D2D7-DF65-4E86-BFBA-FFB9B5ACEB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49687" y="3505479"/>
            <a:ext cx="4845488" cy="292358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89515F5-2A4C-7D04-E128-ED23587FB2F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7097032" y="3707894"/>
            <a:ext cx="4368349" cy="251875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1E87980-7D9F-00F3-F23B-83E6B84348C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363" y="5187194"/>
            <a:ext cx="6263393" cy="25599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CD776E9-698F-AECA-C101-D0BF9A27EF3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363" y="4406460"/>
            <a:ext cx="6263369" cy="25599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EB14407-99F4-C959-52F3-A172D088F3F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7363" y="3344071"/>
            <a:ext cx="6263368" cy="255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4306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DBC6133C-0615-4CE4-9132-37E609A9BD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DEA2CFF-237D-AA8B-17FF-910335D273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9594" y="525982"/>
            <a:ext cx="5342672" cy="1200361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Make, Move, Copy &amp; Delete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69CC832-2974-4E8D-90ED-3E2941BA73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16533" y="1944913"/>
            <a:ext cx="402336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9B0563-E961-A03E-758B-5E6634ABFBA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45066" y="2031101"/>
            <a:ext cx="4282984" cy="3674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</a:pPr>
            <a:r>
              <a:rPr lang="en-US" sz="2400" dirty="0"/>
              <a:t>Useful commands:</a:t>
            </a:r>
          </a:p>
          <a:p>
            <a:r>
              <a:rPr lang="en-US" sz="2000" dirty="0" err="1"/>
              <a:t>mkdir</a:t>
            </a:r>
            <a:r>
              <a:rPr lang="en-US" sz="2000" dirty="0"/>
              <a:t> – make directory</a:t>
            </a:r>
          </a:p>
          <a:p>
            <a:pPr lvl="1"/>
            <a:r>
              <a:rPr lang="en-US" sz="1600" dirty="0"/>
              <a:t>-p (create parent directories)</a:t>
            </a:r>
            <a:endParaRPr lang="en-US" sz="2000" dirty="0"/>
          </a:p>
          <a:p>
            <a:r>
              <a:rPr lang="en-US" sz="2000" dirty="0"/>
              <a:t>mv – move files &amp; directories</a:t>
            </a:r>
          </a:p>
          <a:p>
            <a:pPr lvl="1"/>
            <a:r>
              <a:rPr lang="en-US" sz="1600" dirty="0"/>
              <a:t>This is how we rename things in Linux</a:t>
            </a:r>
          </a:p>
          <a:p>
            <a:r>
              <a:rPr lang="en-US" sz="2000" dirty="0"/>
              <a:t>cp/</a:t>
            </a:r>
            <a:r>
              <a:rPr lang="en-US" sz="2000" dirty="0" err="1"/>
              <a:t>rsync</a:t>
            </a:r>
            <a:r>
              <a:rPr lang="en-US" sz="2000" dirty="0"/>
              <a:t> – copy files</a:t>
            </a:r>
          </a:p>
          <a:p>
            <a:pPr lvl="1"/>
            <a:r>
              <a:rPr lang="en-US" sz="1600" dirty="0" err="1"/>
              <a:t>rsync</a:t>
            </a:r>
            <a:r>
              <a:rPr lang="en-US" sz="1600" dirty="0"/>
              <a:t> is recommended for larger files</a:t>
            </a:r>
          </a:p>
          <a:p>
            <a:r>
              <a:rPr lang="en-US" sz="2000" dirty="0"/>
              <a:t>rm – remove files</a:t>
            </a:r>
          </a:p>
          <a:p>
            <a:pPr lvl="1"/>
            <a:r>
              <a:rPr lang="en-US" sz="1600" dirty="0"/>
              <a:t>BE SURE, THERE IS NO ‘UNDO’</a:t>
            </a:r>
          </a:p>
          <a:p>
            <a:pPr lvl="1"/>
            <a:r>
              <a:rPr lang="en-US" sz="1600" dirty="0"/>
              <a:t>-r (recursive, for removing directories)	</a:t>
            </a:r>
            <a:r>
              <a:rPr lang="en-US" sz="1400" dirty="0"/>
              <a:t> 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55222F96-971A-4F90-B841-6BAB416C7A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225843" y="6053360"/>
            <a:ext cx="740664" cy="15412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08980754-6F4B-43C9-B9BE-127B6BED65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904923" y="215201"/>
            <a:ext cx="740664" cy="1183349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2C1BBA94-3F40-40AA-8BB9-E69E25E537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96793" y="354959"/>
            <a:ext cx="6184973" cy="591521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Content Placeholder 12" descr="Text&#10;&#10;Description automatically generated">
            <a:extLst>
              <a:ext uri="{FF2B5EF4-FFF2-40B4-BE49-F238E27FC236}">
                <a16:creationId xmlns:a16="http://schemas.microsoft.com/office/drawing/2014/main" id="{6095D316-8AD1-69CD-6C03-52A894DDD487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5842266" y="903172"/>
            <a:ext cx="5906497" cy="5227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91306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922F19F4-FE70-43DC-856F-2CE5F521DC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" y="1062849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7" name="Rectangle 26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656150"/>
            <a:ext cx="5590787" cy="143159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CBF3016-C869-5CED-FB98-BC31BAC89C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31" y="873940"/>
            <a:ext cx="4928291" cy="1035781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300"/>
              <a:t>Executing Commands in Linux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FCF6DC-F447-FC14-2501-262DC572E53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21395" y="2212673"/>
            <a:ext cx="4991629" cy="367712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400" dirty="0"/>
              <a:t>Everything we have run in the terminal is a command</a:t>
            </a:r>
          </a:p>
          <a:p>
            <a:r>
              <a:rPr lang="en-US" sz="2400" dirty="0"/>
              <a:t>Executable files in your PATH</a:t>
            </a:r>
          </a:p>
          <a:p>
            <a:r>
              <a:rPr lang="en-US" sz="2400" dirty="0"/>
              <a:t>Previously run commands saved in your ‘history’</a:t>
            </a:r>
          </a:p>
          <a:p>
            <a:endParaRPr lang="en-US" sz="2400" dirty="0"/>
          </a:p>
          <a:p>
            <a:pPr marL="0" indent="0">
              <a:buNone/>
            </a:pPr>
            <a:r>
              <a:rPr lang="en-US" sz="2400" dirty="0"/>
              <a:t>*Ctrl + C – kills the command running in your current terminal*</a:t>
            </a:r>
          </a:p>
          <a:p>
            <a:endParaRPr lang="en-US" sz="1800" dirty="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395ECC94-3D5E-46A7-A7A1-DE807E1563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34418" y="658367"/>
            <a:ext cx="4719382" cy="267919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7E549738-9961-462D-81B7-4A7A446911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34418" y="3530966"/>
            <a:ext cx="4719382" cy="267919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E025F93F-CFE4-17A0-EC77-6544DB5A279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/>
          <a:srcRect r="36599"/>
          <a:stretch/>
        </p:blipFill>
        <p:spPr>
          <a:xfrm>
            <a:off x="5855716" y="1929313"/>
            <a:ext cx="5773942" cy="906968"/>
          </a:xfrm>
          <a:prstGeom prst="rect">
            <a:avLst/>
          </a:prstGeom>
        </p:spPr>
      </p:pic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6492240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1" name="Group 20">
            <a:extLst>
              <a:ext uri="{FF2B5EF4-FFF2-40B4-BE49-F238E27FC236}">
                <a16:creationId xmlns:a16="http://schemas.microsoft.com/office/drawing/2014/main" id="{5D533941-832E-5CDE-978F-EF6D83D76DDA}"/>
              </a:ext>
            </a:extLst>
          </p:cNvPr>
          <p:cNvGrpSpPr/>
          <p:nvPr/>
        </p:nvGrpSpPr>
        <p:grpSpPr>
          <a:xfrm>
            <a:off x="5394430" y="3760566"/>
            <a:ext cx="6235228" cy="1514919"/>
            <a:chOff x="5418371" y="1753737"/>
            <a:chExt cx="6235228" cy="1514919"/>
          </a:xfrm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C6795F89-DE53-2218-79FE-7386F81ABD7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879657" y="1753737"/>
              <a:ext cx="5773942" cy="1495146"/>
            </a:xfrm>
            <a:prstGeom prst="rect">
              <a:avLst/>
            </a:prstGeom>
          </p:spPr>
        </p:pic>
        <p:sp>
          <p:nvSpPr>
            <p:cNvPr id="18" name="Right Arrow 17">
              <a:extLst>
                <a:ext uri="{FF2B5EF4-FFF2-40B4-BE49-F238E27FC236}">
                  <a16:creationId xmlns:a16="http://schemas.microsoft.com/office/drawing/2014/main" id="{E1688823-F530-C2C1-3D2F-BC07296D1926}"/>
                </a:ext>
              </a:extLst>
            </p:cNvPr>
            <p:cNvSpPr/>
            <p:nvPr/>
          </p:nvSpPr>
          <p:spPr>
            <a:xfrm rot="19054799">
              <a:off x="6474110" y="3169221"/>
              <a:ext cx="441434" cy="99435"/>
            </a:xfrm>
            <a:prstGeom prst="rightArrow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ight Arrow 18">
              <a:extLst>
                <a:ext uri="{FF2B5EF4-FFF2-40B4-BE49-F238E27FC236}">
                  <a16:creationId xmlns:a16="http://schemas.microsoft.com/office/drawing/2014/main" id="{02DB2197-23DC-FF82-F776-4D2DC63559CF}"/>
                </a:ext>
              </a:extLst>
            </p:cNvPr>
            <p:cNvSpPr/>
            <p:nvPr/>
          </p:nvSpPr>
          <p:spPr>
            <a:xfrm>
              <a:off x="5418371" y="2024407"/>
              <a:ext cx="441434" cy="99435"/>
            </a:xfrm>
            <a:prstGeom prst="rightArrow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4487356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11863</TotalTime>
  <Words>288</Words>
  <Application>Microsoft Macintosh PowerPoint</Application>
  <PresentationFormat>Widescreen</PresentationFormat>
  <Paragraphs>46</Paragraphs>
  <Slides>5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Theme</vt:lpstr>
      <vt:lpstr>Intro to Linux/Unix</vt:lpstr>
      <vt:lpstr>Objectives</vt:lpstr>
      <vt:lpstr>Navigating the File System</vt:lpstr>
      <vt:lpstr>Make, Move, Copy &amp; Delete</vt:lpstr>
      <vt:lpstr>Executing Commands in Linux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 to Linux/Unix</dc:title>
  <dc:creator>Nolan, Jackson</dc:creator>
  <cp:lastModifiedBy>Sennott, Liam Ricker</cp:lastModifiedBy>
  <cp:revision>9</cp:revision>
  <dcterms:created xsi:type="dcterms:W3CDTF">2022-08-25T18:15:34Z</dcterms:created>
  <dcterms:modified xsi:type="dcterms:W3CDTF">2025-06-05T19:59:44Z</dcterms:modified>
</cp:coreProperties>
</file>