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jpeg" ContentType="image/jpeg"/>
  <Default Extension="rels" ContentType="application/vnd.openxmlformats-package.relationships+xml"/>
  <Default Extension="mov" ContentType="video/quicktime"/>
  <Default Extension="tif" ContentType="image/tiff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9" r:id="rId1"/>
  </p:sldMasterIdLst>
  <p:notesMasterIdLst>
    <p:notesMasterId r:id="rId26"/>
  </p:notesMasterIdLst>
  <p:sldIdLst>
    <p:sldId id="256" r:id="rId2"/>
    <p:sldId id="257" r:id="rId3"/>
    <p:sldId id="262" r:id="rId4"/>
    <p:sldId id="259" r:id="rId5"/>
    <p:sldId id="263" r:id="rId6"/>
    <p:sldId id="275" r:id="rId7"/>
    <p:sldId id="277" r:id="rId8"/>
    <p:sldId id="276" r:id="rId9"/>
    <p:sldId id="264" r:id="rId10"/>
    <p:sldId id="265" r:id="rId11"/>
    <p:sldId id="281" r:id="rId12"/>
    <p:sldId id="280" r:id="rId13"/>
    <p:sldId id="266" r:id="rId14"/>
    <p:sldId id="282" r:id="rId15"/>
    <p:sldId id="267" r:id="rId16"/>
    <p:sldId id="268" r:id="rId17"/>
    <p:sldId id="269" r:id="rId18"/>
    <p:sldId id="270" r:id="rId19"/>
    <p:sldId id="278" r:id="rId20"/>
    <p:sldId id="271" r:id="rId21"/>
    <p:sldId id="272" r:id="rId22"/>
    <p:sldId id="273" r:id="rId23"/>
    <p:sldId id="274" r:id="rId24"/>
    <p:sldId id="279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FA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183"/>
    <p:restoredTop sz="94778"/>
  </p:normalViewPr>
  <p:slideViewPr>
    <p:cSldViewPr snapToGrid="0" snapToObjects="1">
      <p:cViewPr>
        <p:scale>
          <a:sx n="95" d="100"/>
          <a:sy n="95" d="100"/>
        </p:scale>
        <p:origin x="4200" y="26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017A2E-C68A-A04A-822C-30260B70C610}" type="datetimeFigureOut">
              <a:rPr lang="en-US" smtClean="0"/>
              <a:t>4/1/19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54A41D-58A5-7244-A17D-355306CF66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5138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7350" y="4464028"/>
            <a:ext cx="6858000" cy="1194650"/>
          </a:xfrm>
        </p:spPr>
        <p:txBody>
          <a:bodyPr wrap="none" anchor="t">
            <a:normAutofit/>
          </a:bodyPr>
          <a:lstStyle>
            <a:lvl1pPr algn="r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100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7349" y="3829878"/>
            <a:ext cx="6858000" cy="618523"/>
          </a:xfrm>
        </p:spPr>
        <p:txBody>
          <a:bodyPr anchor="b">
            <a:normAutofit/>
          </a:bodyPr>
          <a:lstStyle>
            <a:lvl1pPr marL="0" indent="0" algn="r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9FB2-3AAB-4D03-B13A-2960828C78E3}" type="datetimeFigureOut">
              <a:rPr lang="en-US" smtClean="0"/>
              <a:t>4/1/19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367161"/>
            <a:ext cx="7886700" cy="819355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9841" y="987426"/>
            <a:ext cx="7886700" cy="337973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5186516"/>
            <a:ext cx="7885509" cy="682472"/>
          </a:xfrm>
        </p:spPr>
        <p:txBody>
          <a:bodyPr/>
          <a:lstStyle>
            <a:lvl1pPr marL="0" indent="0">
              <a:buNone/>
              <a:defRPr sz="12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C674-7DFC-42FE-B9CD-82963CDB1557}" type="datetimeFigureOut">
              <a:rPr lang="en-US" smtClean="0"/>
              <a:t>4/1/19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3534344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489399"/>
            <a:ext cx="7885509" cy="1501826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6456F-F47D-4F25-8053-2A695DA0CA7D}" type="datetimeFigureOut">
              <a:rPr lang="en-US" smtClean="0"/>
              <a:t>4/1/19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365125"/>
            <a:ext cx="6977064" cy="2992904"/>
          </a:xfrm>
        </p:spPr>
        <p:txBody>
          <a:bodyPr anchor="ctr"/>
          <a:lstStyle>
            <a:lvl1pPr>
              <a:defRPr sz="33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8650" y="4501729"/>
            <a:ext cx="7884318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7379-69CC-4837-9905-BEBA22830C8A}" type="datetimeFigureOut">
              <a:rPr lang="en-US" smtClean="0"/>
              <a:t>4/1/19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33283" y="786824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28359" y="2743200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326968"/>
            <a:ext cx="7886700" cy="2511835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850581"/>
            <a:ext cx="7885509" cy="1140644"/>
          </a:xfrm>
        </p:spPr>
        <p:txBody>
          <a:bodyPr anchor="t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8B7E-8AEE-4F10-BFEE-C999AD004D36}" type="datetimeFigureOut">
              <a:rPr lang="en-US" smtClean="0"/>
              <a:t>4/1/19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002961" y="1885950"/>
            <a:ext cx="2210150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017598" y="2571750"/>
            <a:ext cx="21955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40996" y="1885950"/>
            <a:ext cx="220218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33081" y="2571750"/>
            <a:ext cx="2210096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71777" y="1885950"/>
            <a:ext cx="2199085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71777" y="2571750"/>
            <a:ext cx="2199085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F3F9-58BC-440B-B37B-805B9055EF92}" type="datetimeFigureOut">
              <a:rPr lang="en-US" smtClean="0"/>
              <a:t>4/1/19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99064" y="4297503"/>
            <a:ext cx="2205038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99064" y="2256354"/>
            <a:ext cx="220503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99064" y="4873766"/>
            <a:ext cx="220503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26748" y="4297503"/>
            <a:ext cx="2197894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256354"/>
            <a:ext cx="2197894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25733" y="4873765"/>
            <a:ext cx="2200805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53242" y="4297503"/>
            <a:ext cx="2199085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53241" y="2256354"/>
            <a:ext cx="219908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53148" y="4873763"/>
            <a:ext cx="220199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53AF-48EA-489D-8260-9DCAB666386A}" type="datetimeFigureOut">
              <a:rPr lang="en-US" smtClean="0"/>
              <a:t>4/1/19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2AE-B9A4-47BD-AF8E-97E16144138B}" type="datetimeFigureOut">
              <a:rPr lang="en-US" smtClean="0"/>
              <a:t>4/1/19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D78B-DB02-4362-BCDC-98A55456977C}" type="datetimeFigureOut">
              <a:rPr lang="en-US" smtClean="0"/>
              <a:t>4/1/19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6976-5D93-46E4-A98A-FAD63E4D0EA8}" type="datetimeFigureOut">
              <a:rPr lang="en-US" smtClean="0"/>
              <a:t>4/1/19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40899" y="4464028"/>
            <a:ext cx="6858000" cy="1194650"/>
          </a:xfrm>
        </p:spPr>
        <p:txBody>
          <a:bodyPr wrap="none" anchor="t">
            <a:normAutofit/>
          </a:bodyPr>
          <a:lstStyle>
            <a:lvl1pPr algn="l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40899" y="3829878"/>
            <a:ext cx="6858000" cy="617822"/>
          </a:xfrm>
        </p:spPr>
        <p:txBody>
          <a:bodyPr anchor="b">
            <a:normAutofit/>
          </a:bodyPr>
          <a:lstStyle>
            <a:lvl1pPr marL="0" indent="0" algn="l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4F5-F4D2-4D2A-AB60-88D37ADCB869}" type="datetimeFigureOut">
              <a:rPr lang="en-US" smtClean="0"/>
              <a:t>4/1/19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0000" y="1825625"/>
            <a:ext cx="3768912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9880" y="1825625"/>
            <a:ext cx="377547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C6CE-6D1E-47E5-8859-F31AC5380EB2}" type="datetimeFigureOut">
              <a:rPr lang="en-US" smtClean="0"/>
              <a:t>4/1/19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681163"/>
            <a:ext cx="3768912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00" y="2505075"/>
            <a:ext cx="3768912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39880" y="1681163"/>
            <a:ext cx="3776661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39880" y="2505075"/>
            <a:ext cx="377666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E7C4-4DA4-404D-9965-B13F2DD7D8BF}" type="datetimeFigureOut">
              <a:rPr lang="en-US" smtClean="0"/>
              <a:t>4/1/19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7AA-4A53-424F-AD41-70827B6504BA}" type="datetimeFigureOut">
              <a:rPr lang="en-US" smtClean="0"/>
              <a:t>4/1/19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882-FB12-4BC8-9960-9AD8104D7FAE}" type="datetimeFigureOut">
              <a:rPr lang="en-US" smtClean="0"/>
              <a:t>4/1/19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D23-6E54-4D9D-AD88-A2813C73CC25}" type="datetimeFigureOut">
              <a:rPr lang="en-US" smtClean="0"/>
              <a:t>4/1/19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A834-4F3C-4AF9-9C74-05EC35A0F292}" type="datetimeFigureOut">
              <a:rPr lang="en-US" smtClean="0"/>
              <a:t>4/1/19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825625"/>
            <a:ext cx="76753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1CF1133-3259-4C45-BABA-5B62D9C6F78D}" type="datetimeFigureOut">
              <a:rPr lang="en-US" smtClean="0"/>
              <a:t>4/1/19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132721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9.png"/><Relationship Id="rId1" Type="http://schemas.microsoft.com/office/2007/relationships/media" Target="../media/media1.mov"/><Relationship Id="rId2" Type="http://schemas.openxmlformats.org/officeDocument/2006/relationships/video" Target="../media/media1.mov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9.png"/><Relationship Id="rId1" Type="http://schemas.microsoft.com/office/2007/relationships/media" Target="../media/media1.mov"/><Relationship Id="rId2" Type="http://schemas.openxmlformats.org/officeDocument/2006/relationships/video" Target="../media/media1.mov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4.png"/><Relationship Id="rId1" Type="http://schemas.microsoft.com/office/2007/relationships/media" Target="../media/media2.mov"/><Relationship Id="rId2" Type="http://schemas.openxmlformats.org/officeDocument/2006/relationships/video" Target="../media/media2.mo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9.png"/><Relationship Id="rId1" Type="http://schemas.microsoft.com/office/2007/relationships/media" Target="../media/media3.mov"/><Relationship Id="rId2" Type="http://schemas.openxmlformats.org/officeDocument/2006/relationships/video" Target="../media/media3.mo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5.png"/><Relationship Id="rId1" Type="http://schemas.microsoft.com/office/2007/relationships/media" Target="../media/media4.mov"/><Relationship Id="rId2" Type="http://schemas.openxmlformats.org/officeDocument/2006/relationships/video" Target="../media/media4.mov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tif"/><Relationship Id="rId3" Type="http://schemas.openxmlformats.org/officeDocument/2006/relationships/image" Target="../media/image17.ti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t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9.png"/><Relationship Id="rId1" Type="http://schemas.microsoft.com/office/2007/relationships/media" Target="../media/media5.mov"/><Relationship Id="rId2" Type="http://schemas.openxmlformats.org/officeDocument/2006/relationships/video" Target="../media/media5.mov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Relationship Id="rId3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Relationship Id="rId3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78865" y="1957495"/>
            <a:ext cx="6858000" cy="11946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Introduction to MR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78865" y="3531373"/>
            <a:ext cx="6858000" cy="618523"/>
          </a:xfrm>
        </p:spPr>
        <p:txBody>
          <a:bodyPr/>
          <a:lstStyle/>
          <a:p>
            <a:r>
              <a:rPr lang="en-US" dirty="0" smtClean="0"/>
              <a:t>Robert Frost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273225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smtClean="0"/>
              <a:t>Thanks for images/animations </a:t>
            </a:r>
            <a:r>
              <a:rPr lang="en-US" sz="2800" dirty="0" smtClean="0"/>
              <a:t>provided by Dylan </a:t>
            </a:r>
            <a:r>
              <a:rPr lang="en-US" sz="2800" dirty="0" err="1" smtClean="0"/>
              <a:t>Tisdall</a:t>
            </a:r>
            <a:endParaRPr lang="en-US" sz="2800" baseline="-25000" dirty="0"/>
          </a:p>
        </p:txBody>
      </p:sp>
    </p:spTree>
    <p:extLst>
      <p:ext uri="{BB962C8B-B14F-4D97-AF65-F5344CB8AC3E}">
        <p14:creationId xmlns:p14="http://schemas.microsoft.com/office/powerpoint/2010/main" val="271059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cession-2-211.mo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320800" y="1690689"/>
            <a:ext cx="6502400" cy="48768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/>
          <a:lstStyle/>
          <a:p>
            <a:pPr algn="ctr"/>
            <a:r>
              <a:rPr lang="en-US" b="1" dirty="0" smtClean="0"/>
              <a:t>Precession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5002" y="1033175"/>
            <a:ext cx="90889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A </a:t>
            </a:r>
            <a:r>
              <a:rPr lang="en-US" sz="3200" b="1" smtClean="0"/>
              <a:t>changing magnetic field in x-y plane </a:t>
            </a:r>
            <a:r>
              <a:rPr lang="en-US" sz="3200" b="1" smtClean="0">
                <a:sym typeface="Wingdings"/>
              </a:rPr>
              <a:t> measure</a:t>
            </a:r>
            <a:endParaRPr lang="en-US" sz="3200" b="1" baseline="-25000" dirty="0"/>
          </a:p>
        </p:txBody>
      </p:sp>
      <p:sp>
        <p:nvSpPr>
          <p:cNvPr id="6" name="Rectangle 5"/>
          <p:cNvSpPr/>
          <p:nvPr/>
        </p:nvSpPr>
        <p:spPr>
          <a:xfrm>
            <a:off x="3196485" y="6546340"/>
            <a:ext cx="594751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dirty="0" smtClean="0"/>
              <a:t>William Overall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487770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/>
          <a:lstStyle/>
          <a:p>
            <a:pPr algn="ctr"/>
            <a:r>
              <a:rPr lang="en-US" b="1" dirty="0" smtClean="0"/>
              <a:t>Measure</a:t>
            </a:r>
            <a:endParaRPr lang="en-US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55002" y="1302115"/>
            <a:ext cx="908899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A changing magnetic field</a:t>
            </a:r>
          </a:p>
          <a:p>
            <a:r>
              <a:rPr lang="en-US" sz="3200" b="1" dirty="0" smtClean="0">
                <a:sym typeface="Wingdings"/>
              </a:rPr>
              <a:t> Induces a voltage in coil of conducting wire</a:t>
            </a:r>
            <a:endParaRPr lang="en-US" sz="3200" b="1" baseline="-25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3400" y="2754405"/>
            <a:ext cx="2997200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183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cession-2-211.mo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320800" y="1690689"/>
            <a:ext cx="6502400" cy="48768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/>
          <a:lstStyle/>
          <a:p>
            <a:pPr algn="ctr"/>
            <a:r>
              <a:rPr lang="en-US" b="1" dirty="0" smtClean="0"/>
              <a:t>Measure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5002" y="1033175"/>
            <a:ext cx="90889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A changing magnetic field in x-y plane</a:t>
            </a:r>
            <a:endParaRPr lang="en-US" sz="3200" b="1" baseline="-25000" dirty="0"/>
          </a:p>
        </p:txBody>
      </p:sp>
      <p:sp>
        <p:nvSpPr>
          <p:cNvPr id="2" name="Left Arrow 1"/>
          <p:cNvSpPr/>
          <p:nvPr/>
        </p:nvSpPr>
        <p:spPr>
          <a:xfrm rot="1697110">
            <a:off x="5163868" y="5407938"/>
            <a:ext cx="1496369" cy="564777"/>
          </a:xfrm>
          <a:prstGeom prst="lef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007474" y="6055453"/>
            <a:ext cx="31365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/>
              <a:t>Signal strength</a:t>
            </a:r>
            <a:endParaRPr lang="en-US" sz="3200" b="1" baseline="-25000" dirty="0"/>
          </a:p>
        </p:txBody>
      </p:sp>
    </p:spTree>
    <p:extLst>
      <p:ext uri="{BB962C8B-B14F-4D97-AF65-F5344CB8AC3E}">
        <p14:creationId xmlns:p14="http://schemas.microsoft.com/office/powerpoint/2010/main" val="1449831418"/>
      </p:ext>
    </p:extLst>
  </p:cSld>
  <p:clrMapOvr>
    <a:masterClrMapping/>
  </p:clrMapOvr>
  <p:timing>
    <p:tnLst>
      <p:par>
        <p:cTn id="1" dur="indefinite" restart="never" nodeType="tmRoot">
          <p:childTnLst>
            <p:video>
              <p:cMediaNode vol="80000">
                <p:cTn id="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/>
          <a:lstStyle/>
          <a:p>
            <a:pPr algn="ctr"/>
            <a:r>
              <a:rPr lang="en-US" b="1" dirty="0" smtClean="0"/>
              <a:t>Relaxation</a:t>
            </a:r>
            <a:endParaRPr lang="en-US" b="1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840000" y="1053032"/>
            <a:ext cx="7675350" cy="4351338"/>
          </a:xfrm>
        </p:spPr>
        <p:txBody>
          <a:bodyPr>
            <a:normAutofit/>
          </a:bodyPr>
          <a:lstStyle/>
          <a:p>
            <a:r>
              <a:rPr lang="en-US" sz="3200" dirty="0" smtClean="0"/>
              <a:t>Two independent components:</a:t>
            </a:r>
          </a:p>
          <a:p>
            <a:endParaRPr lang="en-US" sz="3200" dirty="0" smtClean="0"/>
          </a:p>
          <a:p>
            <a:r>
              <a:rPr lang="en-US" sz="3200" dirty="0" smtClean="0"/>
              <a:t>T2: decay of x-y component</a:t>
            </a:r>
          </a:p>
          <a:p>
            <a:pPr lvl="1"/>
            <a:r>
              <a:rPr lang="en-US" sz="3200" dirty="0" smtClean="0"/>
              <a:t>Measurable signal decays		~ &lt;100 </a:t>
            </a:r>
            <a:r>
              <a:rPr lang="en-US" sz="3200" dirty="0" err="1" smtClean="0"/>
              <a:t>ms</a:t>
            </a:r>
            <a:endParaRPr lang="en-US" sz="3200" dirty="0" smtClean="0"/>
          </a:p>
          <a:p>
            <a:pPr lvl="1"/>
            <a:endParaRPr lang="en-US" sz="3200" dirty="0" smtClean="0"/>
          </a:p>
          <a:p>
            <a:r>
              <a:rPr lang="en-US" sz="3200" dirty="0" smtClean="0"/>
              <a:t>T1: regrowth of z component</a:t>
            </a:r>
          </a:p>
          <a:p>
            <a:pPr lvl="1"/>
            <a:r>
              <a:rPr lang="en-US" sz="3200" dirty="0" smtClean="0"/>
              <a:t>Net </a:t>
            </a:r>
            <a:r>
              <a:rPr lang="en-US" sz="3200" dirty="0" err="1" smtClean="0"/>
              <a:t>M</a:t>
            </a:r>
            <a:r>
              <a:rPr lang="en-US" sz="3200" baseline="-25000" dirty="0" err="1" smtClean="0"/>
              <a:t>z</a:t>
            </a:r>
            <a:r>
              <a:rPr lang="en-US" sz="3200" dirty="0" smtClean="0"/>
              <a:t> reforms				~ 1-5 sec</a:t>
            </a:r>
          </a:p>
        </p:txBody>
      </p:sp>
    </p:spTree>
    <p:extLst>
      <p:ext uri="{BB962C8B-B14F-4D97-AF65-F5344CB8AC3E}">
        <p14:creationId xmlns:p14="http://schemas.microsoft.com/office/powerpoint/2010/main" val="716830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/>
          <a:lstStyle/>
          <a:p>
            <a:pPr algn="ctr"/>
            <a:r>
              <a:rPr lang="en-US" b="1" dirty="0" smtClean="0"/>
              <a:t>Rotating frame</a:t>
            </a:r>
            <a:endParaRPr lang="en-US" b="1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840000" y="1053032"/>
            <a:ext cx="7675350" cy="4351338"/>
          </a:xfrm>
        </p:spPr>
        <p:txBody>
          <a:bodyPr>
            <a:normAutofit/>
          </a:bodyPr>
          <a:lstStyle/>
          <a:p>
            <a:r>
              <a:rPr lang="en-US" sz="3200" dirty="0" smtClean="0"/>
              <a:t>If we watch the precession of M while also spinning around the z axis at same frequency</a:t>
            </a:r>
            <a:r>
              <a:rPr lang="is-IS" sz="3200" dirty="0" smtClean="0"/>
              <a:t>… then M appears still</a:t>
            </a:r>
            <a:endParaRPr lang="en-US" sz="32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6923" y="2746916"/>
            <a:ext cx="5930153" cy="3710486"/>
          </a:xfrm>
          <a:prstGeom prst="rect">
            <a:avLst/>
          </a:prstGeom>
        </p:spPr>
      </p:pic>
      <p:sp>
        <p:nvSpPr>
          <p:cNvPr id="6" name="Up Arrow 5"/>
          <p:cNvSpPr/>
          <p:nvPr/>
        </p:nvSpPr>
        <p:spPr>
          <a:xfrm rot="16200000">
            <a:off x="3383210" y="3921182"/>
            <a:ext cx="528855" cy="1361953"/>
          </a:xfrm>
          <a:prstGeom prst="upArrow">
            <a:avLst/>
          </a:prstGeom>
          <a:solidFill>
            <a:schemeClr val="tx1"/>
          </a:soli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119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/>
          <a:lstStyle/>
          <a:p>
            <a:pPr algn="ctr"/>
            <a:r>
              <a:rPr lang="en-US" b="1" dirty="0" smtClean="0"/>
              <a:t>T2 relaxation</a:t>
            </a:r>
            <a:endParaRPr lang="en-US" b="1" dirty="0"/>
          </a:p>
        </p:txBody>
      </p:sp>
      <p:pic>
        <p:nvPicPr>
          <p:cNvPr id="2" name="all_t2-210.mo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320800" y="1794997"/>
            <a:ext cx="6502400" cy="4876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5002" y="1033175"/>
            <a:ext cx="3226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In rotating frame</a:t>
            </a:r>
            <a:endParaRPr lang="en-US" sz="3200" b="1" baseline="-25000" dirty="0"/>
          </a:p>
        </p:txBody>
      </p:sp>
      <p:sp>
        <p:nvSpPr>
          <p:cNvPr id="6" name="TextBox 5"/>
          <p:cNvSpPr txBox="1"/>
          <p:nvPr/>
        </p:nvSpPr>
        <p:spPr>
          <a:xfrm>
            <a:off x="3505107" y="915586"/>
            <a:ext cx="55838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Spins experience inhomogeneous field (created by </a:t>
            </a:r>
            <a:r>
              <a:rPr lang="en-US" sz="2400" b="1" dirty="0" err="1" smtClean="0"/>
              <a:t>neighbours</a:t>
            </a:r>
            <a:r>
              <a:rPr lang="en-US" sz="2400" b="1" dirty="0" smtClean="0"/>
              <a:t>) and “</a:t>
            </a:r>
            <a:r>
              <a:rPr lang="en-US" sz="2400" b="1" dirty="0" err="1" smtClean="0"/>
              <a:t>dephase</a:t>
            </a:r>
            <a:r>
              <a:rPr lang="en-US" sz="2400" b="1" dirty="0" smtClean="0"/>
              <a:t>”</a:t>
            </a:r>
            <a:endParaRPr lang="en-US" sz="2400" b="1" baseline="-25000" dirty="0"/>
          </a:p>
        </p:txBody>
      </p:sp>
    </p:spTree>
    <p:extLst>
      <p:ext uri="{BB962C8B-B14F-4D97-AF65-F5344CB8AC3E}">
        <p14:creationId xmlns:p14="http://schemas.microsoft.com/office/powerpoint/2010/main" val="522697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/>
          <a:lstStyle/>
          <a:p>
            <a:pPr algn="ctr"/>
            <a:r>
              <a:rPr lang="en-US" b="1" dirty="0" smtClean="0"/>
              <a:t>T2 relaxation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5002" y="1033175"/>
            <a:ext cx="90889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Net </a:t>
            </a:r>
            <a:r>
              <a:rPr lang="en-US" sz="3200" b="1" dirty="0" err="1" smtClean="0"/>
              <a:t>magnetisation</a:t>
            </a:r>
            <a:r>
              <a:rPr lang="en-US" sz="3200" b="1" dirty="0" smtClean="0"/>
              <a:t> (x-y component only)</a:t>
            </a:r>
            <a:endParaRPr lang="en-US" sz="3200" b="1" baseline="-25000" dirty="0"/>
          </a:p>
        </p:txBody>
      </p:sp>
      <p:pic>
        <p:nvPicPr>
          <p:cNvPr id="3" name="t2-212.mo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320800" y="1794997"/>
            <a:ext cx="65024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3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/>
          <a:lstStyle/>
          <a:p>
            <a:pPr algn="ctr"/>
            <a:r>
              <a:rPr lang="en-US" b="1" dirty="0" smtClean="0"/>
              <a:t>T1 &amp; T2 relaxation</a:t>
            </a:r>
            <a:endParaRPr lang="en-US" b="1" dirty="0"/>
          </a:p>
        </p:txBody>
      </p:sp>
      <p:pic>
        <p:nvPicPr>
          <p:cNvPr id="2" name="t1-209.mo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320800" y="1815623"/>
            <a:ext cx="6502400" cy="4876800"/>
          </a:xfrm>
          <a:prstGeom prst="rect">
            <a:avLst/>
          </a:prstGeom>
        </p:spPr>
      </p:pic>
      <p:sp>
        <p:nvSpPr>
          <p:cNvPr id="4" name="Left Arrow 3"/>
          <p:cNvSpPr/>
          <p:nvPr/>
        </p:nvSpPr>
        <p:spPr>
          <a:xfrm rot="1697110">
            <a:off x="5621067" y="5500777"/>
            <a:ext cx="1496369" cy="564777"/>
          </a:xfrm>
          <a:prstGeom prst="lef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698199" y="6093984"/>
            <a:ext cx="1125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/>
              <a:t>T2</a:t>
            </a:r>
            <a:endParaRPr lang="en-US" sz="3200" b="1" baseline="-25000" dirty="0"/>
          </a:p>
        </p:txBody>
      </p:sp>
      <p:sp>
        <p:nvSpPr>
          <p:cNvPr id="7" name="Left Arrow 6"/>
          <p:cNvSpPr/>
          <p:nvPr/>
        </p:nvSpPr>
        <p:spPr>
          <a:xfrm rot="12849334">
            <a:off x="1229272" y="2702783"/>
            <a:ext cx="1496369" cy="564777"/>
          </a:xfrm>
          <a:prstGeom prst="lef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21074" y="2108010"/>
            <a:ext cx="1125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/>
              <a:t>T1</a:t>
            </a:r>
            <a:endParaRPr lang="en-US" sz="3200" b="1" baseline="-25000" dirty="0"/>
          </a:p>
        </p:txBody>
      </p:sp>
    </p:spTree>
    <p:extLst>
      <p:ext uri="{BB962C8B-B14F-4D97-AF65-F5344CB8AC3E}">
        <p14:creationId xmlns:p14="http://schemas.microsoft.com/office/powerpoint/2010/main" val="129256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/>
          <a:lstStyle/>
          <a:p>
            <a:pPr algn="ctr"/>
            <a:r>
              <a:rPr lang="en-US" b="1" dirty="0"/>
              <a:t>C</a:t>
            </a:r>
            <a:r>
              <a:rPr lang="en-US" b="1" dirty="0" smtClean="0"/>
              <a:t>ontrast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059790" y="1349687"/>
            <a:ext cx="35385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T1 </a:t>
            </a:r>
            <a:r>
              <a:rPr lang="en-US" sz="3200" b="1" dirty="0"/>
              <a:t>regrowth </a:t>
            </a:r>
            <a:r>
              <a:rPr lang="en-US" sz="3200" b="1"/>
              <a:t>of </a:t>
            </a:r>
            <a:r>
              <a:rPr lang="en-US" sz="3200" b="1" dirty="0" err="1" smtClean="0"/>
              <a:t>M</a:t>
            </a:r>
            <a:r>
              <a:rPr lang="en-US" sz="3200" b="1" baseline="-25000" dirty="0" err="1"/>
              <a:t>z</a:t>
            </a:r>
            <a:endParaRPr lang="en-US" sz="3200" b="1" baseline="-25000" dirty="0"/>
          </a:p>
        </p:txBody>
      </p:sp>
      <p:sp>
        <p:nvSpPr>
          <p:cNvPr id="9" name="TextBox 8"/>
          <p:cNvSpPr txBox="1"/>
          <p:nvPr/>
        </p:nvSpPr>
        <p:spPr>
          <a:xfrm>
            <a:off x="564476" y="1325563"/>
            <a:ext cx="34758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T2 decay of </a:t>
            </a:r>
            <a:r>
              <a:rPr lang="en-US" sz="3200" b="1" dirty="0" err="1" smtClean="0"/>
              <a:t>M</a:t>
            </a:r>
            <a:r>
              <a:rPr lang="en-US" sz="3200" b="1" baseline="-25000" dirty="0" err="1" smtClean="0"/>
              <a:t>xy</a:t>
            </a:r>
            <a:endParaRPr lang="en-US" sz="3200" b="1" baseline="-25000" dirty="0"/>
          </a:p>
        </p:txBody>
      </p:sp>
      <p:sp>
        <p:nvSpPr>
          <p:cNvPr id="10" name="TextBox 9"/>
          <p:cNvSpPr txBox="1"/>
          <p:nvPr/>
        </p:nvSpPr>
        <p:spPr>
          <a:xfrm>
            <a:off x="244597" y="5306587"/>
            <a:ext cx="28242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Cambria Math" charset="0"/>
                <a:ea typeface="Cambria Math" charset="0"/>
                <a:cs typeface="Cambria Math" charset="0"/>
              </a:rPr>
              <a:t>T2 values:</a:t>
            </a:r>
          </a:p>
          <a:p>
            <a:r>
              <a:rPr lang="en-US" sz="3200" b="1" dirty="0" smtClean="0">
                <a:latin typeface="Cambria Math" charset="0"/>
                <a:ea typeface="Cambria Math" charset="0"/>
                <a:cs typeface="Cambria Math" charset="0"/>
              </a:rPr>
              <a:t>WM = 75 </a:t>
            </a:r>
            <a:r>
              <a:rPr lang="en-US" sz="3200" b="1" dirty="0" err="1" smtClean="0">
                <a:latin typeface="Cambria Math" charset="0"/>
                <a:ea typeface="Cambria Math" charset="0"/>
                <a:cs typeface="Cambria Math" charset="0"/>
              </a:rPr>
              <a:t>ms</a:t>
            </a:r>
            <a:endParaRPr lang="en-US" sz="3200" b="1" dirty="0" smtClean="0">
              <a:latin typeface="Cambria Math" charset="0"/>
              <a:ea typeface="Cambria Math" charset="0"/>
              <a:cs typeface="Cambria Math" charset="0"/>
            </a:endParaRPr>
          </a:p>
          <a:p>
            <a:r>
              <a:rPr lang="en-US" sz="3200" b="1" dirty="0" smtClean="0">
                <a:latin typeface="Cambria Math" charset="0"/>
                <a:ea typeface="Cambria Math" charset="0"/>
                <a:cs typeface="Cambria Math" charset="0"/>
              </a:rPr>
              <a:t>GM = 83 </a:t>
            </a:r>
            <a:r>
              <a:rPr lang="en-US" sz="3200" b="1" dirty="0" err="1" smtClean="0">
                <a:latin typeface="Cambria Math" charset="0"/>
                <a:ea typeface="Cambria Math" charset="0"/>
                <a:cs typeface="Cambria Math" charset="0"/>
              </a:rPr>
              <a:t>ms</a:t>
            </a:r>
            <a:endParaRPr lang="en-US" sz="3200" b="1" dirty="0"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2000" y="5306587"/>
            <a:ext cx="28242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Cambria Math" charset="0"/>
                <a:ea typeface="Cambria Math" charset="0"/>
                <a:cs typeface="Cambria Math" charset="0"/>
              </a:rPr>
              <a:t>T1 values:</a:t>
            </a:r>
          </a:p>
          <a:p>
            <a:r>
              <a:rPr lang="en-US" sz="3200" b="1" dirty="0" smtClean="0">
                <a:latin typeface="Cambria Math" charset="0"/>
                <a:ea typeface="Cambria Math" charset="0"/>
                <a:cs typeface="Cambria Math" charset="0"/>
              </a:rPr>
              <a:t>WM = 850 </a:t>
            </a:r>
            <a:r>
              <a:rPr lang="en-US" sz="3200" b="1" dirty="0" err="1" smtClean="0">
                <a:latin typeface="Cambria Math" charset="0"/>
                <a:ea typeface="Cambria Math" charset="0"/>
                <a:cs typeface="Cambria Math" charset="0"/>
              </a:rPr>
              <a:t>ms</a:t>
            </a:r>
            <a:endParaRPr lang="en-US" sz="3200" b="1" dirty="0" smtClean="0">
              <a:latin typeface="Cambria Math" charset="0"/>
              <a:ea typeface="Cambria Math" charset="0"/>
              <a:cs typeface="Cambria Math" charset="0"/>
            </a:endParaRPr>
          </a:p>
          <a:p>
            <a:r>
              <a:rPr lang="en-US" sz="3200" b="1" dirty="0" smtClean="0">
                <a:latin typeface="Cambria Math" charset="0"/>
                <a:ea typeface="Cambria Math" charset="0"/>
                <a:cs typeface="Cambria Math" charset="0"/>
              </a:rPr>
              <a:t>GM = 1550 </a:t>
            </a:r>
            <a:r>
              <a:rPr lang="en-US" sz="3200" b="1" dirty="0" err="1" smtClean="0">
                <a:latin typeface="Cambria Math" charset="0"/>
                <a:ea typeface="Cambria Math" charset="0"/>
                <a:cs typeface="Cambria Math" charset="0"/>
              </a:rPr>
              <a:t>ms</a:t>
            </a:r>
            <a:endParaRPr lang="en-US" sz="3200" b="1" dirty="0">
              <a:latin typeface="Cambria Math" charset="0"/>
              <a:ea typeface="Cambria Math" charset="0"/>
              <a:cs typeface="Cambria Math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7051" y="1958587"/>
            <a:ext cx="4464000" cy="3348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22" y="1958587"/>
            <a:ext cx="4463999" cy="33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617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9919" y="1036204"/>
            <a:ext cx="6402481" cy="4801861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/>
          <a:lstStyle/>
          <a:p>
            <a:pPr algn="ctr"/>
            <a:r>
              <a:rPr lang="en-US" b="1" dirty="0" smtClean="0"/>
              <a:t>Inversion Recovery</a:t>
            </a:r>
            <a:endParaRPr lang="en-US" b="1" dirty="0"/>
          </a:p>
        </p:txBody>
      </p:sp>
      <p:sp>
        <p:nvSpPr>
          <p:cNvPr id="4" name="Down Arrow 3"/>
          <p:cNvSpPr/>
          <p:nvPr/>
        </p:nvSpPr>
        <p:spPr>
          <a:xfrm flipV="1">
            <a:off x="3623519" y="5294104"/>
            <a:ext cx="701459" cy="1114816"/>
          </a:xfrm>
          <a:prstGeom prst="down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216113" y="6008955"/>
            <a:ext cx="25306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solidFill>
                  <a:srgbClr val="FFFF00"/>
                </a:solidFill>
              </a:rPr>
              <a:t>Excite here!</a:t>
            </a:r>
            <a:endParaRPr lang="en-US" sz="3200">
              <a:solidFill>
                <a:srgbClr val="FFFF00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3930777" y="2447365"/>
            <a:ext cx="0" cy="909718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6482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/>
          <a:lstStyle/>
          <a:p>
            <a:pPr algn="ctr"/>
            <a:r>
              <a:rPr lang="en-US" b="1" dirty="0" smtClean="0"/>
              <a:t>MRI signal from protons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0000" y="1223196"/>
            <a:ext cx="7675350" cy="4351338"/>
          </a:xfrm>
        </p:spPr>
        <p:txBody>
          <a:bodyPr/>
          <a:lstStyle/>
          <a:p>
            <a:r>
              <a:rPr lang="en-US" dirty="0" smtClean="0"/>
              <a:t>Nuclei with odd number of protons/neutrons have ”spin” or angular momentum</a:t>
            </a:r>
          </a:p>
          <a:p>
            <a:endParaRPr lang="en-US" dirty="0" smtClean="0"/>
          </a:p>
          <a:p>
            <a:r>
              <a:rPr lang="en-US" dirty="0" smtClean="0"/>
              <a:t>“spin” + charge </a:t>
            </a:r>
            <a:r>
              <a:rPr lang="en-US" dirty="0" smtClean="0">
                <a:sym typeface="Wingdings"/>
              </a:rPr>
              <a:t> magnetic moment</a:t>
            </a:r>
          </a:p>
          <a:p>
            <a:endParaRPr lang="en-US" dirty="0">
              <a:sym typeface="Wingdings"/>
            </a:endParaRPr>
          </a:p>
          <a:p>
            <a:r>
              <a:rPr lang="en-US" dirty="0" smtClean="0">
                <a:sym typeface="Wingdings"/>
              </a:rPr>
              <a:t>Bar magnets have magnetic moment</a:t>
            </a:r>
            <a:endParaRPr lang="en-US" dirty="0" smtClean="0"/>
          </a:p>
        </p:txBody>
      </p:sp>
      <p:sp>
        <p:nvSpPr>
          <p:cNvPr id="12" name="Up Arrow 11"/>
          <p:cNvSpPr/>
          <p:nvPr/>
        </p:nvSpPr>
        <p:spPr>
          <a:xfrm>
            <a:off x="3612218" y="4509240"/>
            <a:ext cx="398032" cy="710005"/>
          </a:xfrm>
          <a:prstGeom prst="upArrow">
            <a:avLst/>
          </a:prstGeom>
          <a:solidFill>
            <a:srgbClr val="FFC000"/>
          </a:solidFill>
          <a:ln>
            <a:noFill/>
          </a:ln>
          <a:scene3d>
            <a:camera prst="orthographicFront">
              <a:rot lat="0" lon="0" rev="189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689413" y="4916244"/>
            <a:ext cx="1043492" cy="102197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969112" y="5269445"/>
            <a:ext cx="15275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H</a:t>
            </a:r>
            <a:r>
              <a:rPr lang="en-US" sz="3200" b="1" baseline="-25000" dirty="0" smtClean="0"/>
              <a:t>1</a:t>
            </a:r>
            <a:endParaRPr lang="en-US" sz="3200" b="1" baseline="-2500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4095" y="3077920"/>
            <a:ext cx="2943152" cy="357264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031305" y="4837215"/>
            <a:ext cx="15275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/>
              <a:t>+</a:t>
            </a:r>
            <a:endParaRPr lang="en-US" sz="3200" b="1" baseline="-25000" dirty="0"/>
          </a:p>
        </p:txBody>
      </p:sp>
      <p:sp>
        <p:nvSpPr>
          <p:cNvPr id="30" name="Arc 29"/>
          <p:cNvSpPr/>
          <p:nvPr/>
        </p:nvSpPr>
        <p:spPr>
          <a:xfrm rot="11016253">
            <a:off x="2540443" y="3623132"/>
            <a:ext cx="2611214" cy="2428165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riangle 30"/>
          <p:cNvSpPr/>
          <p:nvPr/>
        </p:nvSpPr>
        <p:spPr>
          <a:xfrm rot="5726930">
            <a:off x="3733899" y="5860924"/>
            <a:ext cx="386725" cy="41606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864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/>
          <a:lstStyle/>
          <a:p>
            <a:pPr algn="ctr"/>
            <a:r>
              <a:rPr lang="en-US" b="1" dirty="0" smtClean="0"/>
              <a:t>Inversion recovery – T1 contrast</a:t>
            </a:r>
            <a:endParaRPr lang="en-US" b="1" dirty="0"/>
          </a:p>
        </p:txBody>
      </p:sp>
      <p:pic>
        <p:nvPicPr>
          <p:cNvPr id="3" name="inversion-213.mo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320800" y="1824421"/>
            <a:ext cx="65024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548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/>
          <a:lstStyle/>
          <a:p>
            <a:pPr algn="ctr"/>
            <a:r>
              <a:rPr lang="en-US" b="1" dirty="0" smtClean="0"/>
              <a:t>Magnetic Resonance key points</a:t>
            </a:r>
            <a:endParaRPr lang="en-US" b="1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840000" y="1053032"/>
            <a:ext cx="8132120" cy="4351338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 err="1" smtClean="0"/>
              <a:t>Polarisation</a:t>
            </a:r>
            <a:r>
              <a:rPr lang="en-US" sz="3200" dirty="0" smtClean="0"/>
              <a:t> – net </a:t>
            </a:r>
            <a:r>
              <a:rPr lang="en-US" sz="3200" dirty="0" err="1" smtClean="0"/>
              <a:t>magnetisation</a:t>
            </a:r>
            <a:r>
              <a:rPr lang="en-US" sz="3200" dirty="0" smtClean="0"/>
              <a:t> M</a:t>
            </a:r>
          </a:p>
          <a:p>
            <a:endParaRPr lang="en-US" sz="3200" dirty="0" smtClean="0"/>
          </a:p>
          <a:p>
            <a:r>
              <a:rPr lang="en-US" sz="3200" dirty="0" smtClean="0"/>
              <a:t>Excitation – supply energy with RF pulse</a:t>
            </a:r>
          </a:p>
          <a:p>
            <a:endParaRPr lang="en-US" sz="3200" dirty="0" smtClean="0"/>
          </a:p>
          <a:p>
            <a:r>
              <a:rPr lang="en-US" sz="3200" dirty="0" smtClean="0"/>
              <a:t>Precession – M ar0und B</a:t>
            </a:r>
            <a:r>
              <a:rPr lang="en-US" sz="3200" baseline="-25000" dirty="0" smtClean="0"/>
              <a:t>0</a:t>
            </a:r>
          </a:p>
          <a:p>
            <a:endParaRPr lang="en-US" sz="3200" dirty="0" smtClean="0"/>
          </a:p>
          <a:p>
            <a:r>
              <a:rPr lang="en-US" sz="3200" dirty="0" smtClean="0"/>
              <a:t>Measure – changing magnetic field</a:t>
            </a:r>
          </a:p>
          <a:p>
            <a:endParaRPr lang="en-US" sz="3200" dirty="0" smtClean="0"/>
          </a:p>
          <a:p>
            <a:r>
              <a:rPr lang="en-US" sz="3200" dirty="0" smtClean="0"/>
              <a:t>Relaxation – decay of M in x-y, regrowth of M in z</a:t>
            </a:r>
          </a:p>
        </p:txBody>
      </p:sp>
    </p:spTree>
    <p:extLst>
      <p:ext uri="{BB962C8B-B14F-4D97-AF65-F5344CB8AC3E}">
        <p14:creationId xmlns:p14="http://schemas.microsoft.com/office/powerpoint/2010/main" val="1724314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8" name="Straight Arrow Connector 37"/>
          <p:cNvCxnSpPr/>
          <p:nvPr/>
        </p:nvCxnSpPr>
        <p:spPr>
          <a:xfrm flipV="1">
            <a:off x="7982630" y="1573613"/>
            <a:ext cx="562" cy="4654800"/>
          </a:xfrm>
          <a:prstGeom prst="straightConnector1">
            <a:avLst/>
          </a:prstGeom>
          <a:ln w="38100">
            <a:solidFill>
              <a:srgbClr val="0EFA2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3801598" y="1403600"/>
            <a:ext cx="1043492" cy="1021976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/>
          <p:nvPr/>
        </p:nvCxnSpPr>
        <p:spPr>
          <a:xfrm flipH="1" flipV="1">
            <a:off x="721013" y="1573613"/>
            <a:ext cx="1125" cy="4654800"/>
          </a:xfrm>
          <a:prstGeom prst="straightConnector1">
            <a:avLst/>
          </a:prstGeom>
          <a:ln w="38100">
            <a:solidFill>
              <a:srgbClr val="0EFA2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 flipV="1">
            <a:off x="1956035" y="1573616"/>
            <a:ext cx="1125" cy="4654800"/>
          </a:xfrm>
          <a:prstGeom prst="straightConnector1">
            <a:avLst/>
          </a:prstGeom>
          <a:ln w="38100">
            <a:solidFill>
              <a:srgbClr val="0EFA2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 flipV="1">
            <a:off x="3071295" y="1573615"/>
            <a:ext cx="1125" cy="4654800"/>
          </a:xfrm>
          <a:prstGeom prst="straightConnector1">
            <a:avLst/>
          </a:prstGeom>
          <a:ln w="38100">
            <a:solidFill>
              <a:srgbClr val="0EFA2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 flipV="1">
            <a:off x="4296219" y="1573615"/>
            <a:ext cx="1125" cy="4654800"/>
          </a:xfrm>
          <a:prstGeom prst="straightConnector1">
            <a:avLst/>
          </a:prstGeom>
          <a:ln w="38100">
            <a:solidFill>
              <a:srgbClr val="0EFA2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 flipV="1">
            <a:off x="5575366" y="1573613"/>
            <a:ext cx="1125" cy="4654800"/>
          </a:xfrm>
          <a:prstGeom prst="straightConnector1">
            <a:avLst/>
          </a:prstGeom>
          <a:ln w="38100">
            <a:solidFill>
              <a:srgbClr val="0EFA2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 flipV="1">
            <a:off x="6785089" y="1573613"/>
            <a:ext cx="1125" cy="4654800"/>
          </a:xfrm>
          <a:prstGeom prst="straightConnector1">
            <a:avLst/>
          </a:prstGeom>
          <a:ln w="38100">
            <a:solidFill>
              <a:srgbClr val="0EFA2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/>
          <p:cNvSpPr/>
          <p:nvPr/>
        </p:nvSpPr>
        <p:spPr>
          <a:xfrm>
            <a:off x="2758106" y="5185185"/>
            <a:ext cx="1043492" cy="1021976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411046" y="2798780"/>
            <a:ext cx="1043492" cy="1021976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6036834" y="2590793"/>
            <a:ext cx="1043492" cy="1021976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Up Arrow 25"/>
          <p:cNvSpPr/>
          <p:nvPr/>
        </p:nvSpPr>
        <p:spPr>
          <a:xfrm>
            <a:off x="1516652" y="2110291"/>
            <a:ext cx="398032" cy="710005"/>
          </a:xfrm>
          <a:prstGeom prst="upArrow">
            <a:avLst/>
          </a:prstGeom>
          <a:solidFill>
            <a:srgbClr val="FFC000"/>
          </a:solidFill>
          <a:ln>
            <a:noFill/>
          </a:ln>
          <a:scene3d>
            <a:camera prst="orthographicFront">
              <a:rot lat="0" lon="0" rev="9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Up Arrow 29"/>
          <p:cNvSpPr/>
          <p:nvPr/>
        </p:nvSpPr>
        <p:spPr>
          <a:xfrm>
            <a:off x="4583050" y="845226"/>
            <a:ext cx="398032" cy="710005"/>
          </a:xfrm>
          <a:prstGeom prst="upArrow">
            <a:avLst/>
          </a:prstGeom>
          <a:solidFill>
            <a:srgbClr val="FFC000"/>
          </a:solidFill>
          <a:ln>
            <a:noFill/>
          </a:ln>
          <a:scene3d>
            <a:camera prst="orthographicFront">
              <a:rot lat="0" lon="0" rev="19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Up Arrow 30"/>
          <p:cNvSpPr/>
          <p:nvPr/>
        </p:nvSpPr>
        <p:spPr>
          <a:xfrm>
            <a:off x="5987582" y="3538707"/>
            <a:ext cx="398032" cy="710005"/>
          </a:xfrm>
          <a:prstGeom prst="upArrow">
            <a:avLst/>
          </a:prstGeom>
          <a:solidFill>
            <a:srgbClr val="FFC000"/>
          </a:solidFill>
          <a:ln>
            <a:noFill/>
          </a:ln>
          <a:scene3d>
            <a:camera prst="orthographicFront">
              <a:rot lat="0" lon="0" rev="93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Up Arrow 31"/>
          <p:cNvSpPr/>
          <p:nvPr/>
        </p:nvSpPr>
        <p:spPr>
          <a:xfrm>
            <a:off x="3961625" y="5250279"/>
            <a:ext cx="398032" cy="710005"/>
          </a:xfrm>
          <a:prstGeom prst="upArrow">
            <a:avLst/>
          </a:prstGeom>
          <a:solidFill>
            <a:srgbClr val="FFC000"/>
          </a:solidFill>
          <a:ln>
            <a:noFill/>
          </a:ln>
          <a:scene3d>
            <a:camera prst="orthographicFront">
              <a:rot lat="0" lon="0" rev="165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625462" y="812557"/>
            <a:ext cx="1340415" cy="151370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1626064" y="2066300"/>
            <a:ext cx="655672" cy="151370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6028324" y="4134373"/>
            <a:ext cx="1340415" cy="151370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2131135" y="5502286"/>
            <a:ext cx="2381051" cy="136514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itle 1"/>
          <p:cNvSpPr>
            <a:spLocks noGrp="1"/>
          </p:cNvSpPr>
          <p:nvPr>
            <p:ph type="title"/>
          </p:nvPr>
        </p:nvSpPr>
        <p:spPr>
          <a:xfrm>
            <a:off x="628650" y="-261257"/>
            <a:ext cx="7886700" cy="1325563"/>
          </a:xfrm>
        </p:spPr>
        <p:txBody>
          <a:bodyPr/>
          <a:lstStyle/>
          <a:p>
            <a:pPr algn="ctr"/>
            <a:r>
              <a:rPr lang="en-US" b="1" dirty="0" smtClean="0"/>
              <a:t>Spatial encoding</a:t>
            </a:r>
            <a:endParaRPr lang="en-US" b="1" dirty="0"/>
          </a:p>
        </p:txBody>
      </p:sp>
      <p:sp>
        <p:nvSpPr>
          <p:cNvPr id="8" name="Right Triangle 7"/>
          <p:cNvSpPr/>
          <p:nvPr/>
        </p:nvSpPr>
        <p:spPr>
          <a:xfrm flipH="1">
            <a:off x="4330219" y="2269309"/>
            <a:ext cx="3652973" cy="1343456"/>
          </a:xfrm>
          <a:prstGeom prst="rtTriangle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" name="Straight Arrow Connector 40"/>
          <p:cNvCxnSpPr/>
          <p:nvPr/>
        </p:nvCxnSpPr>
        <p:spPr>
          <a:xfrm flipH="1" flipV="1">
            <a:off x="6785089" y="2708824"/>
            <a:ext cx="7451" cy="903943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V="1">
            <a:off x="7983192" y="2269309"/>
            <a:ext cx="0" cy="1343458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V="1">
            <a:off x="5575366" y="3160795"/>
            <a:ext cx="0" cy="451972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ight Triangle 50"/>
          <p:cNvSpPr/>
          <p:nvPr/>
        </p:nvSpPr>
        <p:spPr>
          <a:xfrm flipV="1">
            <a:off x="713589" y="3629279"/>
            <a:ext cx="3604380" cy="1345000"/>
          </a:xfrm>
          <a:prstGeom prst="rtTriangle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/>
          <p:cNvSpPr txBox="1"/>
          <p:nvPr/>
        </p:nvSpPr>
        <p:spPr>
          <a:xfrm>
            <a:off x="38551" y="687522"/>
            <a:ext cx="90889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B0F0"/>
                </a:solidFill>
              </a:rPr>
              <a:t>Field </a:t>
            </a:r>
            <a:r>
              <a:rPr lang="en-US" sz="3200" b="1" dirty="0">
                <a:solidFill>
                  <a:srgbClr val="00B0F0"/>
                </a:solidFill>
              </a:rPr>
              <a:t>g</a:t>
            </a:r>
            <a:r>
              <a:rPr lang="en-US" sz="3200" b="1" dirty="0" smtClean="0">
                <a:solidFill>
                  <a:srgbClr val="00B0F0"/>
                </a:solidFill>
              </a:rPr>
              <a:t>radients</a:t>
            </a:r>
            <a:endParaRPr lang="en-US" sz="3200" b="1" baseline="-25000" dirty="0">
              <a:solidFill>
                <a:srgbClr val="00B0F0"/>
              </a:solidFill>
            </a:endParaRPr>
          </a:p>
        </p:txBody>
      </p:sp>
      <p:cxnSp>
        <p:nvCxnSpPr>
          <p:cNvPr id="44" name="Straight Arrow Connector 43"/>
          <p:cNvCxnSpPr/>
          <p:nvPr/>
        </p:nvCxnSpPr>
        <p:spPr>
          <a:xfrm>
            <a:off x="3071295" y="3619640"/>
            <a:ext cx="0" cy="448240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1955267" y="3612765"/>
            <a:ext cx="768" cy="896480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>
            <a:off x="728244" y="3612765"/>
            <a:ext cx="768" cy="1378028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5498242" y="688514"/>
                <a:ext cx="3112146" cy="67710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4400" i="1" smtClean="0">
                          <a:solidFill>
                            <a:srgbClr val="0EFA29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𝜔</m:t>
                      </m:r>
                      <m:r>
                        <a:rPr lang="el-GR" sz="4400" i="1" smtClean="0">
                          <a:solidFill>
                            <a:srgbClr val="0EFA29"/>
                          </a:solidFill>
                          <a:latin typeface="Cambria Math" charset="0"/>
                        </a:rPr>
                        <m:t>=</m:t>
                      </m:r>
                      <m:r>
                        <a:rPr lang="el-GR" sz="4400" i="1" smtClean="0">
                          <a:solidFill>
                            <a:srgbClr val="0EFA29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𝛾</m:t>
                      </m:r>
                      <m:r>
                        <a:rPr lang="en-US" sz="4400" b="0" i="1" smtClean="0">
                          <a:solidFill>
                            <a:srgbClr val="0EFA29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𝐵</m:t>
                      </m:r>
                    </m:oMath>
                  </m:oMathPara>
                </a14:m>
                <a:endParaRPr lang="en-US" sz="4400" dirty="0">
                  <a:solidFill>
                    <a:srgbClr val="0EFA29"/>
                  </a:solidFill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8242" y="688514"/>
                <a:ext cx="3112146" cy="677108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83645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1" grpId="0" animBg="1"/>
      <p:bldP spid="50" grpId="0"/>
      <p:bldP spid="3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Arrow Connector 17"/>
          <p:cNvCxnSpPr/>
          <p:nvPr/>
        </p:nvCxnSpPr>
        <p:spPr>
          <a:xfrm flipV="1">
            <a:off x="3072421" y="2003471"/>
            <a:ext cx="1475" cy="4224944"/>
          </a:xfrm>
          <a:prstGeom prst="straightConnector1">
            <a:avLst/>
          </a:prstGeom>
          <a:ln w="38100">
            <a:solidFill>
              <a:srgbClr val="0EFA2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/>
          <p:cNvSpPr/>
          <p:nvPr/>
        </p:nvSpPr>
        <p:spPr>
          <a:xfrm>
            <a:off x="2758106" y="5185185"/>
            <a:ext cx="1043492" cy="1021976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411046" y="2798780"/>
            <a:ext cx="1043492" cy="1021976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6036834" y="2590793"/>
            <a:ext cx="1043492" cy="1021976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3801598" y="1403600"/>
            <a:ext cx="1043492" cy="1021976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722139" y="2951641"/>
            <a:ext cx="1599" cy="3276774"/>
          </a:xfrm>
          <a:prstGeom prst="straightConnector1">
            <a:avLst/>
          </a:prstGeom>
          <a:ln w="38100">
            <a:solidFill>
              <a:srgbClr val="0EFA2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1957161" y="2465293"/>
            <a:ext cx="1474" cy="3763123"/>
          </a:xfrm>
          <a:prstGeom prst="straightConnector1">
            <a:avLst/>
          </a:prstGeom>
          <a:ln w="38100">
            <a:solidFill>
              <a:srgbClr val="0EFA2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 flipV="1">
            <a:off x="4296219" y="1573615"/>
            <a:ext cx="1125" cy="4654800"/>
          </a:xfrm>
          <a:prstGeom prst="straightConnector1">
            <a:avLst/>
          </a:prstGeom>
          <a:ln w="38100">
            <a:solidFill>
              <a:srgbClr val="0EFA2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 flipV="1">
            <a:off x="5576329" y="1133676"/>
            <a:ext cx="163" cy="5094737"/>
          </a:xfrm>
          <a:prstGeom prst="straightConnector1">
            <a:avLst/>
          </a:prstGeom>
          <a:ln w="38100">
            <a:solidFill>
              <a:srgbClr val="0EFA2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6786215" y="679726"/>
            <a:ext cx="1757" cy="5548687"/>
          </a:xfrm>
          <a:prstGeom prst="straightConnector1">
            <a:avLst/>
          </a:prstGeom>
          <a:ln w="38100">
            <a:solidFill>
              <a:srgbClr val="0EFA2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 flipV="1">
            <a:off x="7982630" y="230155"/>
            <a:ext cx="0" cy="5998258"/>
          </a:xfrm>
          <a:prstGeom prst="straightConnector1">
            <a:avLst/>
          </a:prstGeom>
          <a:ln w="38100">
            <a:solidFill>
              <a:srgbClr val="0EFA2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Up Arrow 25"/>
          <p:cNvSpPr/>
          <p:nvPr/>
        </p:nvSpPr>
        <p:spPr>
          <a:xfrm>
            <a:off x="1516652" y="2110291"/>
            <a:ext cx="398032" cy="710005"/>
          </a:xfrm>
          <a:prstGeom prst="upArrow">
            <a:avLst/>
          </a:prstGeom>
          <a:solidFill>
            <a:srgbClr val="FFC000"/>
          </a:solidFill>
          <a:ln>
            <a:noFill/>
          </a:ln>
          <a:scene3d>
            <a:camera prst="orthographicFront">
              <a:rot lat="0" lon="0" rev="9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Up Arrow 29"/>
          <p:cNvSpPr/>
          <p:nvPr/>
        </p:nvSpPr>
        <p:spPr>
          <a:xfrm>
            <a:off x="4583050" y="845226"/>
            <a:ext cx="398032" cy="710005"/>
          </a:xfrm>
          <a:prstGeom prst="upArrow">
            <a:avLst/>
          </a:prstGeom>
          <a:solidFill>
            <a:srgbClr val="FFC000"/>
          </a:solidFill>
          <a:ln>
            <a:noFill/>
          </a:ln>
          <a:scene3d>
            <a:camera prst="orthographicFront">
              <a:rot lat="0" lon="0" rev="19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Up Arrow 30"/>
          <p:cNvSpPr/>
          <p:nvPr/>
        </p:nvSpPr>
        <p:spPr>
          <a:xfrm>
            <a:off x="5987582" y="3538707"/>
            <a:ext cx="398032" cy="710005"/>
          </a:xfrm>
          <a:prstGeom prst="upArrow">
            <a:avLst/>
          </a:prstGeom>
          <a:solidFill>
            <a:srgbClr val="FFC000"/>
          </a:solidFill>
          <a:ln>
            <a:noFill/>
          </a:ln>
          <a:scene3d>
            <a:camera prst="orthographicFront">
              <a:rot lat="0" lon="0" rev="93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Up Arrow 31"/>
          <p:cNvSpPr/>
          <p:nvPr/>
        </p:nvSpPr>
        <p:spPr>
          <a:xfrm>
            <a:off x="3961625" y="5250279"/>
            <a:ext cx="398032" cy="710005"/>
          </a:xfrm>
          <a:prstGeom prst="upArrow">
            <a:avLst/>
          </a:prstGeom>
          <a:solidFill>
            <a:srgbClr val="FFC000"/>
          </a:solidFill>
          <a:ln>
            <a:noFill/>
          </a:ln>
          <a:scene3d>
            <a:camera prst="orthographicFront">
              <a:rot lat="0" lon="0" rev="165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itle 1"/>
          <p:cNvSpPr>
            <a:spLocks noGrp="1"/>
          </p:cNvSpPr>
          <p:nvPr>
            <p:ph type="title"/>
          </p:nvPr>
        </p:nvSpPr>
        <p:spPr>
          <a:xfrm>
            <a:off x="628650" y="-261257"/>
            <a:ext cx="7886700" cy="1325563"/>
          </a:xfrm>
        </p:spPr>
        <p:txBody>
          <a:bodyPr/>
          <a:lstStyle/>
          <a:p>
            <a:pPr algn="ctr"/>
            <a:r>
              <a:rPr lang="en-US" b="1" dirty="0" smtClean="0"/>
              <a:t>Spatial encoding</a:t>
            </a:r>
            <a:endParaRPr lang="en-US" b="1" dirty="0"/>
          </a:p>
        </p:txBody>
      </p:sp>
      <p:sp>
        <p:nvSpPr>
          <p:cNvPr id="8" name="Right Triangle 7"/>
          <p:cNvSpPr/>
          <p:nvPr/>
        </p:nvSpPr>
        <p:spPr>
          <a:xfrm flipH="1">
            <a:off x="4330219" y="2269309"/>
            <a:ext cx="3652973" cy="1343456"/>
          </a:xfrm>
          <a:prstGeom prst="rtTriangle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ight Triangle 50"/>
          <p:cNvSpPr/>
          <p:nvPr/>
        </p:nvSpPr>
        <p:spPr>
          <a:xfrm flipV="1">
            <a:off x="713589" y="3629279"/>
            <a:ext cx="3604380" cy="1345000"/>
          </a:xfrm>
          <a:prstGeom prst="rtTriangle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/>
          <p:cNvSpPr txBox="1"/>
          <p:nvPr/>
        </p:nvSpPr>
        <p:spPr>
          <a:xfrm>
            <a:off x="38551" y="687522"/>
            <a:ext cx="90889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B0F0"/>
                </a:solidFill>
              </a:rPr>
              <a:t>Field </a:t>
            </a:r>
            <a:r>
              <a:rPr lang="en-US" sz="3200" b="1" dirty="0">
                <a:solidFill>
                  <a:srgbClr val="00B0F0"/>
                </a:solidFill>
              </a:rPr>
              <a:t>g</a:t>
            </a:r>
            <a:r>
              <a:rPr lang="en-US" sz="3200" b="1" dirty="0" smtClean="0">
                <a:solidFill>
                  <a:srgbClr val="00B0F0"/>
                </a:solidFill>
              </a:rPr>
              <a:t>radients</a:t>
            </a:r>
            <a:endParaRPr lang="en-US" sz="3200" b="1" baseline="-25000" dirty="0">
              <a:solidFill>
                <a:srgbClr val="00B0F0"/>
              </a:solidFill>
            </a:endParaRPr>
          </a:p>
        </p:txBody>
      </p:sp>
      <p:sp>
        <p:nvSpPr>
          <p:cNvPr id="34" name="Oval 33"/>
          <p:cNvSpPr/>
          <p:nvPr/>
        </p:nvSpPr>
        <p:spPr>
          <a:xfrm>
            <a:off x="3625462" y="812557"/>
            <a:ext cx="1340415" cy="151370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1626064" y="2066300"/>
            <a:ext cx="655672" cy="151370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6028324" y="4134373"/>
            <a:ext cx="1340415" cy="151370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2131135" y="5502286"/>
            <a:ext cx="2381051" cy="136514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2774192" y="6165859"/>
                <a:ext cx="3595615" cy="67710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4400" i="1" smtClean="0">
                          <a:solidFill>
                            <a:srgbClr val="0EFA29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𝜔</m:t>
                      </m:r>
                      <m:r>
                        <a:rPr lang="en-US" sz="4400" b="0" i="1" smtClean="0">
                          <a:solidFill>
                            <a:srgbClr val="0EFA29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(</m:t>
                      </m:r>
                      <m:r>
                        <a:rPr lang="en-US" sz="4400" b="0" i="1" smtClean="0">
                          <a:solidFill>
                            <a:srgbClr val="0EFA29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𝑥</m:t>
                      </m:r>
                      <m:r>
                        <a:rPr lang="en-US" sz="4400" b="0" i="1" smtClean="0">
                          <a:solidFill>
                            <a:srgbClr val="0EFA29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)=</m:t>
                      </m:r>
                      <m:r>
                        <a:rPr lang="el-GR" sz="4400" i="1" smtClean="0">
                          <a:solidFill>
                            <a:srgbClr val="0EFA29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𝛾</m:t>
                      </m:r>
                      <m:r>
                        <a:rPr lang="en-US" sz="4400" b="0" i="1" smtClean="0">
                          <a:solidFill>
                            <a:srgbClr val="0EFA29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𝐵</m:t>
                      </m:r>
                      <m:r>
                        <a:rPr lang="en-US" sz="4400" b="0" i="1" smtClean="0">
                          <a:solidFill>
                            <a:srgbClr val="0EFA29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(</m:t>
                      </m:r>
                      <m:r>
                        <a:rPr lang="en-US" sz="4400" b="0" i="1" smtClean="0">
                          <a:solidFill>
                            <a:srgbClr val="0EFA29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𝑥</m:t>
                      </m:r>
                      <m:r>
                        <a:rPr lang="en-US" sz="4400" b="0" i="1" smtClean="0">
                          <a:solidFill>
                            <a:srgbClr val="0EFA29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)</m:t>
                      </m:r>
                    </m:oMath>
                  </m:oMathPara>
                </a14:m>
                <a:endParaRPr lang="en-US" sz="4400" dirty="0">
                  <a:solidFill>
                    <a:srgbClr val="0EFA29"/>
                  </a:solidFill>
                </a:endParaRP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4192" y="6165859"/>
                <a:ext cx="3595615" cy="677108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91580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/>
          <a:lstStyle/>
          <a:p>
            <a:pPr algn="ctr"/>
            <a:r>
              <a:rPr lang="en-US" b="1" dirty="0" smtClean="0"/>
              <a:t>Magnetic Resonance Imaging</a:t>
            </a:r>
            <a:endParaRPr lang="en-US" b="1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840000" y="1053032"/>
            <a:ext cx="8132120" cy="4351338"/>
          </a:xfrm>
        </p:spPr>
        <p:txBody>
          <a:bodyPr>
            <a:normAutofit/>
          </a:bodyPr>
          <a:lstStyle/>
          <a:p>
            <a:r>
              <a:rPr lang="en-US" sz="3200" dirty="0" err="1" smtClean="0"/>
              <a:t>Polarisation</a:t>
            </a:r>
            <a:endParaRPr lang="en-US" sz="3200" dirty="0"/>
          </a:p>
          <a:p>
            <a:r>
              <a:rPr lang="en-US" sz="3200" dirty="0" smtClean="0"/>
              <a:t>Excitation</a:t>
            </a:r>
          </a:p>
          <a:p>
            <a:r>
              <a:rPr lang="en-US" sz="3200" dirty="0" smtClean="0"/>
              <a:t>Precession</a:t>
            </a:r>
          </a:p>
          <a:p>
            <a:r>
              <a:rPr lang="en-US" sz="3200" dirty="0" smtClean="0">
                <a:ln>
                  <a:solidFill>
                    <a:srgbClr val="00B0F0"/>
                  </a:solidFill>
                </a:ln>
                <a:solidFill>
                  <a:srgbClr val="00B0F0"/>
                </a:solidFill>
              </a:rPr>
              <a:t>Spatial encoding</a:t>
            </a:r>
          </a:p>
          <a:p>
            <a:r>
              <a:rPr lang="en-US" sz="3200" dirty="0" smtClean="0"/>
              <a:t>Measure</a:t>
            </a:r>
          </a:p>
          <a:p>
            <a:r>
              <a:rPr lang="en-US" sz="3200" dirty="0" smtClean="0"/>
              <a:t>Relaxation</a:t>
            </a:r>
          </a:p>
        </p:txBody>
      </p:sp>
      <p:sp>
        <p:nvSpPr>
          <p:cNvPr id="2" name="Right Brace 1"/>
          <p:cNvSpPr/>
          <p:nvPr/>
        </p:nvSpPr>
        <p:spPr>
          <a:xfrm>
            <a:off x="3913093" y="1653988"/>
            <a:ext cx="537883" cy="2528047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601825" y="2041527"/>
            <a:ext cx="437029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Repeat, varying </a:t>
            </a:r>
            <a:r>
              <a:rPr lang="en-US" sz="4000" dirty="0" smtClean="0">
                <a:solidFill>
                  <a:srgbClr val="00B0F0"/>
                </a:solidFill>
              </a:rPr>
              <a:t>gradients</a:t>
            </a:r>
            <a:endParaRPr lang="en-US" sz="4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909" y="3472679"/>
            <a:ext cx="3341278" cy="3219777"/>
          </a:xfrm>
          <a:prstGeom prst="rect">
            <a:avLst/>
          </a:prstGeom>
          <a:scene3d>
            <a:camera prst="orthographicFront">
              <a:rot lat="0" lon="0" rev="16200000"/>
            </a:camera>
            <a:lightRig rig="threePt" dir="t"/>
          </a:scene3d>
        </p:spPr>
      </p:pic>
      <p:sp>
        <p:nvSpPr>
          <p:cNvPr id="8" name="TextBox 7"/>
          <p:cNvSpPr txBox="1"/>
          <p:nvPr/>
        </p:nvSpPr>
        <p:spPr>
          <a:xfrm>
            <a:off x="1110072" y="4978634"/>
            <a:ext cx="393083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2D Inverse</a:t>
            </a:r>
          </a:p>
          <a:p>
            <a:r>
              <a:rPr lang="en-US" sz="3200" dirty="0" smtClean="0"/>
              <a:t>Fourier Transform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116931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p Arrow 3"/>
          <p:cNvSpPr/>
          <p:nvPr/>
        </p:nvSpPr>
        <p:spPr>
          <a:xfrm>
            <a:off x="3944474" y="5497156"/>
            <a:ext cx="398032" cy="710005"/>
          </a:xfrm>
          <a:prstGeom prst="upArrow">
            <a:avLst/>
          </a:prstGeom>
          <a:solidFill>
            <a:srgbClr val="FFC000"/>
          </a:solidFill>
          <a:ln>
            <a:noFill/>
          </a:ln>
          <a:scene3d>
            <a:camera prst="orthographicFront">
              <a:rot lat="0" lon="0" rev="156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2758106" y="5185185"/>
            <a:ext cx="1043492" cy="1021976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Up Arrow 10"/>
          <p:cNvSpPr/>
          <p:nvPr/>
        </p:nvSpPr>
        <p:spPr>
          <a:xfrm>
            <a:off x="1309974" y="2186471"/>
            <a:ext cx="398032" cy="710005"/>
          </a:xfrm>
          <a:prstGeom prst="upArrow">
            <a:avLst/>
          </a:prstGeom>
          <a:solidFill>
            <a:srgbClr val="FFC000"/>
          </a:solidFill>
          <a:ln>
            <a:noFill/>
          </a:ln>
          <a:scene3d>
            <a:camera prst="orthographicFront">
              <a:rot lat="0" lon="0" rev="1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411046" y="2798780"/>
            <a:ext cx="1043492" cy="1021976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Up Arrow 14"/>
          <p:cNvSpPr/>
          <p:nvPr/>
        </p:nvSpPr>
        <p:spPr>
          <a:xfrm>
            <a:off x="6211984" y="3612769"/>
            <a:ext cx="398032" cy="710005"/>
          </a:xfrm>
          <a:prstGeom prst="upArrow">
            <a:avLst/>
          </a:prstGeom>
          <a:solidFill>
            <a:srgbClr val="FFC000"/>
          </a:solidFill>
          <a:ln>
            <a:noFill/>
          </a:ln>
          <a:scene3d>
            <a:camera prst="orthographicFront">
              <a:rot lat="0" lon="0" rev="102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6036834" y="2590793"/>
            <a:ext cx="1043492" cy="1021976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Up Arrow 18"/>
          <p:cNvSpPr/>
          <p:nvPr/>
        </p:nvSpPr>
        <p:spPr>
          <a:xfrm>
            <a:off x="4724403" y="996596"/>
            <a:ext cx="398032" cy="710005"/>
          </a:xfrm>
          <a:prstGeom prst="upArrow">
            <a:avLst/>
          </a:prstGeom>
          <a:solidFill>
            <a:srgbClr val="FFC000"/>
          </a:solidFill>
          <a:ln>
            <a:noFill/>
          </a:ln>
          <a:scene3d>
            <a:camera prst="orthographicFront">
              <a:rot lat="0" lon="0" rev="189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3801598" y="1403600"/>
            <a:ext cx="1043492" cy="1021976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5260488" y="6273225"/>
            <a:ext cx="38082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b="1" smtClean="0"/>
              <a:t>Lars Hanson, 2008</a:t>
            </a:r>
            <a:endParaRPr lang="en-US" sz="3200" b="1" baseline="-25000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4617" y="2620802"/>
            <a:ext cx="2457453" cy="2465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874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04" y="591671"/>
            <a:ext cx="5127812" cy="384585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2146" y="2787433"/>
            <a:ext cx="5224631" cy="3497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916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Arrow Connector 13"/>
          <p:cNvCxnSpPr/>
          <p:nvPr/>
        </p:nvCxnSpPr>
        <p:spPr>
          <a:xfrm flipH="1" flipV="1">
            <a:off x="720464" y="745162"/>
            <a:ext cx="1125" cy="5735207"/>
          </a:xfrm>
          <a:prstGeom prst="straightConnector1">
            <a:avLst/>
          </a:prstGeom>
          <a:ln w="38100">
            <a:solidFill>
              <a:srgbClr val="0EFA2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 flipV="1">
            <a:off x="1955486" y="745165"/>
            <a:ext cx="1125" cy="5735207"/>
          </a:xfrm>
          <a:prstGeom prst="straightConnector1">
            <a:avLst/>
          </a:prstGeom>
          <a:ln w="38100">
            <a:solidFill>
              <a:srgbClr val="0EFA2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 flipV="1">
            <a:off x="3070746" y="745164"/>
            <a:ext cx="1125" cy="5735207"/>
          </a:xfrm>
          <a:prstGeom prst="straightConnector1">
            <a:avLst/>
          </a:prstGeom>
          <a:ln w="38100">
            <a:solidFill>
              <a:srgbClr val="0EFA2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 flipV="1">
            <a:off x="4295670" y="745164"/>
            <a:ext cx="1125" cy="5735207"/>
          </a:xfrm>
          <a:prstGeom prst="straightConnector1">
            <a:avLst/>
          </a:prstGeom>
          <a:ln w="38100">
            <a:solidFill>
              <a:srgbClr val="0EFA2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 flipV="1">
            <a:off x="5574817" y="745162"/>
            <a:ext cx="1125" cy="5735207"/>
          </a:xfrm>
          <a:prstGeom prst="straightConnector1">
            <a:avLst/>
          </a:prstGeom>
          <a:ln w="38100">
            <a:solidFill>
              <a:srgbClr val="0EFA2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 flipV="1">
            <a:off x="6784540" y="745162"/>
            <a:ext cx="1125" cy="5735207"/>
          </a:xfrm>
          <a:prstGeom prst="straightConnector1">
            <a:avLst/>
          </a:prstGeom>
          <a:ln w="38100">
            <a:solidFill>
              <a:srgbClr val="0EFA2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 flipV="1">
            <a:off x="7989518" y="745162"/>
            <a:ext cx="1125" cy="5735207"/>
          </a:xfrm>
          <a:prstGeom prst="straightConnector1">
            <a:avLst/>
          </a:prstGeom>
          <a:ln w="38100">
            <a:solidFill>
              <a:srgbClr val="0EFA2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Up Arrow 3"/>
          <p:cNvSpPr/>
          <p:nvPr/>
        </p:nvSpPr>
        <p:spPr>
          <a:xfrm>
            <a:off x="3944474" y="5497156"/>
            <a:ext cx="398032" cy="710005"/>
          </a:xfrm>
          <a:prstGeom prst="upArrow">
            <a:avLst/>
          </a:prstGeom>
          <a:solidFill>
            <a:srgbClr val="FFC000"/>
          </a:solidFill>
          <a:ln>
            <a:noFill/>
          </a:ln>
          <a:scene3d>
            <a:camera prst="orthographicFront">
              <a:rot lat="0" lon="0" rev="156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2758106" y="5185185"/>
            <a:ext cx="1043492" cy="1021976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Up Arrow 10"/>
          <p:cNvSpPr/>
          <p:nvPr/>
        </p:nvSpPr>
        <p:spPr>
          <a:xfrm>
            <a:off x="1309974" y="2186471"/>
            <a:ext cx="398032" cy="710005"/>
          </a:xfrm>
          <a:prstGeom prst="upArrow">
            <a:avLst/>
          </a:prstGeom>
          <a:solidFill>
            <a:srgbClr val="FFC000"/>
          </a:solidFill>
          <a:ln>
            <a:noFill/>
          </a:ln>
          <a:scene3d>
            <a:camera prst="orthographicFront">
              <a:rot lat="0" lon="0" rev="1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411046" y="2798780"/>
            <a:ext cx="1043492" cy="1021976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Up Arrow 14"/>
          <p:cNvSpPr/>
          <p:nvPr/>
        </p:nvSpPr>
        <p:spPr>
          <a:xfrm>
            <a:off x="6211984" y="3612769"/>
            <a:ext cx="398032" cy="710005"/>
          </a:xfrm>
          <a:prstGeom prst="upArrow">
            <a:avLst/>
          </a:prstGeom>
          <a:solidFill>
            <a:srgbClr val="FFC000"/>
          </a:solidFill>
          <a:ln>
            <a:noFill/>
          </a:ln>
          <a:scene3d>
            <a:camera prst="orthographicFront">
              <a:rot lat="0" lon="0" rev="102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6036834" y="2590793"/>
            <a:ext cx="1043492" cy="1021976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Up Arrow 18"/>
          <p:cNvSpPr/>
          <p:nvPr/>
        </p:nvSpPr>
        <p:spPr>
          <a:xfrm>
            <a:off x="4724403" y="996596"/>
            <a:ext cx="398032" cy="710005"/>
          </a:xfrm>
          <a:prstGeom prst="upArrow">
            <a:avLst/>
          </a:prstGeom>
          <a:solidFill>
            <a:srgbClr val="FFC000"/>
          </a:solidFill>
          <a:ln>
            <a:noFill/>
          </a:ln>
          <a:scene3d>
            <a:camera prst="orthographicFront">
              <a:rot lat="0" lon="0" rev="189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3801598" y="1403600"/>
            <a:ext cx="1043492" cy="1021976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0623" y="2353300"/>
            <a:ext cx="2693564" cy="289822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260488" y="6273225"/>
            <a:ext cx="38082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b="1" dirty="0" smtClean="0"/>
              <a:t>Lars Hanson, 2008</a:t>
            </a:r>
            <a:endParaRPr lang="en-US" sz="3200" b="1" baseline="-25000" dirty="0"/>
          </a:p>
        </p:txBody>
      </p:sp>
      <p:sp>
        <p:nvSpPr>
          <p:cNvPr id="25" name="TextBox 24"/>
          <p:cNvSpPr txBox="1"/>
          <p:nvPr/>
        </p:nvSpPr>
        <p:spPr>
          <a:xfrm>
            <a:off x="349012" y="139164"/>
            <a:ext cx="34942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“B</a:t>
            </a:r>
            <a:r>
              <a:rPr lang="en-US" sz="3200" b="1" baseline="-25000" dirty="0" smtClean="0"/>
              <a:t>0</a:t>
            </a:r>
            <a:r>
              <a:rPr lang="en-US" sz="3200" b="1" dirty="0" smtClean="0"/>
              <a:t>”, z direction</a:t>
            </a:r>
            <a:endParaRPr lang="en-US" sz="3200" b="1" baseline="-25000" dirty="0"/>
          </a:p>
        </p:txBody>
      </p:sp>
      <p:sp>
        <p:nvSpPr>
          <p:cNvPr id="26" name="Up Arrow 25"/>
          <p:cNvSpPr/>
          <p:nvPr/>
        </p:nvSpPr>
        <p:spPr>
          <a:xfrm>
            <a:off x="1516652" y="2110291"/>
            <a:ext cx="398032" cy="710005"/>
          </a:xfrm>
          <a:prstGeom prst="upArrow">
            <a:avLst/>
          </a:prstGeom>
          <a:solidFill>
            <a:srgbClr val="FFC000"/>
          </a:solidFill>
          <a:ln>
            <a:noFill/>
          </a:ln>
          <a:scene3d>
            <a:camera prst="orthographicFront">
              <a:rot lat="0" lon="0" rev="9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Up Arrow 29"/>
          <p:cNvSpPr/>
          <p:nvPr/>
        </p:nvSpPr>
        <p:spPr>
          <a:xfrm>
            <a:off x="4583050" y="845226"/>
            <a:ext cx="398032" cy="710005"/>
          </a:xfrm>
          <a:prstGeom prst="upArrow">
            <a:avLst/>
          </a:prstGeom>
          <a:solidFill>
            <a:srgbClr val="FFC000"/>
          </a:solidFill>
          <a:ln>
            <a:noFill/>
          </a:ln>
          <a:scene3d>
            <a:camera prst="orthographicFront">
              <a:rot lat="0" lon="0" rev="19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Up Arrow 30"/>
          <p:cNvSpPr/>
          <p:nvPr/>
        </p:nvSpPr>
        <p:spPr>
          <a:xfrm>
            <a:off x="5987582" y="3538707"/>
            <a:ext cx="398032" cy="710005"/>
          </a:xfrm>
          <a:prstGeom prst="upArrow">
            <a:avLst/>
          </a:prstGeom>
          <a:solidFill>
            <a:srgbClr val="FFC000"/>
          </a:solidFill>
          <a:ln>
            <a:noFill/>
          </a:ln>
          <a:scene3d>
            <a:camera prst="orthographicFront">
              <a:rot lat="0" lon="0" rev="93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Up Arrow 31"/>
          <p:cNvSpPr/>
          <p:nvPr/>
        </p:nvSpPr>
        <p:spPr>
          <a:xfrm>
            <a:off x="3961625" y="5250279"/>
            <a:ext cx="398032" cy="710005"/>
          </a:xfrm>
          <a:prstGeom prst="upArrow">
            <a:avLst/>
          </a:prstGeom>
          <a:solidFill>
            <a:srgbClr val="FFC000"/>
          </a:solidFill>
          <a:ln>
            <a:noFill/>
          </a:ln>
          <a:scene3d>
            <a:camera prst="orthographicFront">
              <a:rot lat="0" lon="0" rev="165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625462" y="812557"/>
            <a:ext cx="1340415" cy="151370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1626064" y="2066300"/>
            <a:ext cx="655672" cy="151370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6028324" y="4134373"/>
            <a:ext cx="1340415" cy="151370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2131135" y="5502286"/>
            <a:ext cx="2381051" cy="136514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4810840" y="1823556"/>
            <a:ext cx="40994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Net </a:t>
            </a:r>
            <a:r>
              <a:rPr lang="en-US" sz="3200" b="1" dirty="0" err="1" smtClean="0"/>
              <a:t>magnetisation</a:t>
            </a:r>
            <a:r>
              <a:rPr lang="en-US" sz="3200" b="1" dirty="0" smtClean="0"/>
              <a:t> M</a:t>
            </a:r>
            <a:endParaRPr lang="en-US" sz="3200" b="1" baseline="-25000" dirty="0"/>
          </a:p>
        </p:txBody>
      </p:sp>
      <p:sp>
        <p:nvSpPr>
          <p:cNvPr id="39" name="Up Arrow 38"/>
          <p:cNvSpPr/>
          <p:nvPr/>
        </p:nvSpPr>
        <p:spPr>
          <a:xfrm>
            <a:off x="3985662" y="1706601"/>
            <a:ext cx="672630" cy="1361953"/>
          </a:xfrm>
          <a:prstGeom prst="upArrow">
            <a:avLst/>
          </a:prstGeom>
          <a:solidFill>
            <a:schemeClr val="tx1"/>
          </a:soli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4583050" y="110827"/>
            <a:ext cx="34942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</a:rPr>
              <a:t>“Precession”</a:t>
            </a:r>
            <a:endParaRPr lang="en-US" sz="3200" b="1" baseline="-25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457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  <p:bldP spid="15" grpId="0" animBg="1"/>
      <p:bldP spid="19" grpId="0" animBg="1"/>
      <p:bldP spid="13" grpId="0"/>
      <p:bldP spid="25" grpId="0"/>
      <p:bldP spid="26" grpId="0" animBg="1"/>
      <p:bldP spid="30" grpId="0" animBg="1"/>
      <p:bldP spid="31" grpId="0" animBg="1"/>
      <p:bldP spid="32" grpId="0" animBg="1"/>
      <p:bldP spid="6" grpId="0" animBg="1"/>
      <p:bldP spid="35" grpId="0" animBg="1"/>
      <p:bldP spid="36" grpId="0" animBg="1"/>
      <p:bldP spid="37" grpId="0" animBg="1"/>
      <p:bldP spid="38" grpId="0"/>
      <p:bldP spid="39" grpId="0" animBg="1"/>
      <p:bldP spid="4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/>
          <a:lstStyle/>
          <a:p>
            <a:pPr algn="ctr"/>
            <a:r>
              <a:rPr lang="en-US" b="1" dirty="0" smtClean="0"/>
              <a:t>Precession</a:t>
            </a:r>
            <a:endParaRPr lang="en-US" b="1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840000" y="1053032"/>
            <a:ext cx="8132120" cy="4351338"/>
          </a:xfrm>
        </p:spPr>
        <p:txBody>
          <a:bodyPr>
            <a:normAutofit/>
          </a:bodyPr>
          <a:lstStyle/>
          <a:p>
            <a:r>
              <a:rPr lang="en-US" sz="3200" dirty="0"/>
              <a:t>Property </a:t>
            </a:r>
            <a:r>
              <a:rPr lang="en-US" sz="3200" dirty="0" smtClean="0"/>
              <a:t>of something spinning (angular momentum) experiencing a force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196485" y="6519446"/>
            <a:ext cx="594751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https://</a:t>
            </a:r>
            <a:r>
              <a:rPr lang="en-US" sz="1600" dirty="0" err="1"/>
              <a:t>people.highline.edu</a:t>
            </a:r>
            <a:r>
              <a:rPr lang="en-US" sz="1600" dirty="0"/>
              <a:t>/</a:t>
            </a:r>
            <a:r>
              <a:rPr lang="en-US" sz="1600" dirty="0" err="1"/>
              <a:t>iglozman</a:t>
            </a:r>
            <a:r>
              <a:rPr lang="en-US" sz="1600" dirty="0"/>
              <a:t>/classes/</a:t>
            </a:r>
            <a:r>
              <a:rPr lang="en-US" sz="1600" dirty="0" err="1"/>
              <a:t>astronotes</a:t>
            </a:r>
            <a:r>
              <a:rPr lang="en-US" sz="1600" dirty="0"/>
              <a:t>/</a:t>
            </a:r>
            <a:r>
              <a:rPr lang="en-US" sz="1600" dirty="0" err="1"/>
              <a:t>cycles.htm</a:t>
            </a:r>
            <a:endParaRPr lang="en-US" sz="16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0993" y="2008418"/>
            <a:ext cx="4000928" cy="429948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697" y="2126292"/>
            <a:ext cx="3679521" cy="3679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912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/>
          <a:lstStyle/>
          <a:p>
            <a:pPr algn="ctr"/>
            <a:r>
              <a:rPr lang="en-US" b="1" dirty="0" smtClean="0"/>
              <a:t>Proton precession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628385" y="1932239"/>
                <a:ext cx="5724394" cy="67710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4400" smtClean="0">
                    <a:ea typeface="Cambria Math" charset="0"/>
                    <a:cs typeface="Cambria Math" charset="0"/>
                  </a:rPr>
                  <a:t>Frequency, </a:t>
                </a:r>
                <a14:m>
                  <m:oMath xmlns:m="http://schemas.openxmlformats.org/officeDocument/2006/math">
                    <m:r>
                      <a:rPr lang="el-GR" sz="440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𝜔</m:t>
                    </m:r>
                    <m:r>
                      <a:rPr lang="el-GR" sz="4400" i="1" smtClean="0">
                        <a:latin typeface="Cambria Math" charset="0"/>
                      </a:rPr>
                      <m:t>=</m:t>
                    </m:r>
                    <m:r>
                      <a:rPr lang="el-GR" sz="440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𝛾</m:t>
                    </m:r>
                    <m:sSub>
                      <m:sSubPr>
                        <m:ctrlPr>
                          <a:rPr lang="en-US" sz="440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4400" b="0" i="1" smtClean="0">
                            <a:latin typeface="Cambria Math" charset="0"/>
                          </a:rPr>
                          <m:t>𝐵</m:t>
                        </m:r>
                      </m:e>
                      <m:sub>
                        <m:r>
                          <a:rPr lang="en-US" sz="4400" b="0" i="1" smtClean="0">
                            <a:latin typeface="Cambria Math" charset="0"/>
                          </a:rPr>
                          <m:t>0</m:t>
                        </m:r>
                      </m:sub>
                    </m:sSub>
                  </m:oMath>
                </a14:m>
                <a:endParaRPr lang="en-US" sz="4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8385" y="1932239"/>
                <a:ext cx="5724394" cy="677108"/>
              </a:xfrm>
              <a:prstGeom prst="rect">
                <a:avLst/>
              </a:prstGeom>
              <a:blipFill rotWithShape="0">
                <a:blip r:embed="rId2"/>
                <a:stretch>
                  <a:fillRect t="-23423" b="-504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486756" y="3393287"/>
                <a:ext cx="3905304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b="1" dirty="0" smtClean="0">
                    <a:latin typeface="Cambria Math" charset="0"/>
                    <a:ea typeface="Cambria Math" charset="0"/>
                    <a:cs typeface="Cambria Math" charset="0"/>
                  </a:rPr>
                  <a:t>3T: </a:t>
                </a:r>
                <a14:m>
                  <m:oMath xmlns:m="http://schemas.openxmlformats.org/officeDocument/2006/math">
                    <m:r>
                      <a:rPr lang="el-GR" sz="3200" i="1">
                        <a:latin typeface="Cambria Math" charset="0"/>
                        <a:ea typeface="Cambria Math" charset="0"/>
                        <a:cs typeface="Cambria Math" charset="0"/>
                      </a:rPr>
                      <m:t>𝜔</m:t>
                    </m:r>
                    <m:r>
                      <a:rPr lang="el-GR" sz="3200" i="1">
                        <a:latin typeface="Cambria Math" charset="0"/>
                        <a:ea typeface="Cambria Math" charset="0"/>
                        <a:cs typeface="Cambria Math" charset="0"/>
                      </a:rPr>
                      <m:t> </m:t>
                    </m:r>
                  </m:oMath>
                </a14:m>
                <a:r>
                  <a:rPr lang="en-US" sz="3200" b="1" dirty="0" smtClean="0">
                    <a:latin typeface="Cambria Math" charset="0"/>
                    <a:ea typeface="Cambria Math" charset="0"/>
                    <a:cs typeface="Cambria Math" charset="0"/>
                  </a:rPr>
                  <a:t>~128 MHz</a:t>
                </a:r>
              </a:p>
              <a:p>
                <a:pPr algn="ctr"/>
                <a:r>
                  <a:rPr lang="en-US" sz="3200" b="1" dirty="0" smtClean="0">
                    <a:latin typeface="Cambria Math" charset="0"/>
                    <a:ea typeface="Cambria Math" charset="0"/>
                    <a:cs typeface="Cambria Math" charset="0"/>
                  </a:rPr>
                  <a:t>7T: </a:t>
                </a:r>
                <a14:m>
                  <m:oMath xmlns:m="http://schemas.openxmlformats.org/officeDocument/2006/math">
                    <m:r>
                      <a:rPr lang="el-GR" sz="3200" i="1">
                        <a:latin typeface="Cambria Math" charset="0"/>
                        <a:ea typeface="Cambria Math" charset="0"/>
                        <a:cs typeface="Cambria Math" charset="0"/>
                      </a:rPr>
                      <m:t>𝜔</m:t>
                    </m:r>
                    <m:r>
                      <a:rPr lang="el-GR" sz="3200" i="1">
                        <a:latin typeface="Cambria Math" charset="0"/>
                        <a:ea typeface="Cambria Math" charset="0"/>
                        <a:cs typeface="Cambria Math" charset="0"/>
                      </a:rPr>
                      <m:t> </m:t>
                    </m:r>
                  </m:oMath>
                </a14:m>
                <a:r>
                  <a:rPr lang="en-US" sz="3200" b="1" dirty="0" smtClean="0">
                    <a:latin typeface="Cambria Math" charset="0"/>
                    <a:ea typeface="Cambria Math" charset="0"/>
                    <a:cs typeface="Cambria Math" charset="0"/>
                  </a:rPr>
                  <a:t>~298 MHz</a:t>
                </a:r>
                <a:endParaRPr lang="en-US" sz="3200" b="1" dirty="0"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6756" y="3393287"/>
                <a:ext cx="3905304" cy="1077218"/>
              </a:xfrm>
              <a:prstGeom prst="rect">
                <a:avLst/>
              </a:prstGeom>
              <a:blipFill rotWithShape="0">
                <a:blip r:embed="rId3"/>
                <a:stretch>
                  <a:fillRect t="-7386" b="-18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/>
          <p:cNvCxnSpPr/>
          <p:nvPr/>
        </p:nvCxnSpPr>
        <p:spPr>
          <a:xfrm flipH="1" flipV="1">
            <a:off x="7846852" y="1273804"/>
            <a:ext cx="0" cy="2126176"/>
          </a:xfrm>
          <a:prstGeom prst="straightConnector1">
            <a:avLst/>
          </a:prstGeom>
          <a:ln w="38100">
            <a:solidFill>
              <a:srgbClr val="0EFA2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7352779" y="1932239"/>
            <a:ext cx="1043492" cy="1021976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Up Arrow 15"/>
          <p:cNvSpPr/>
          <p:nvPr/>
        </p:nvSpPr>
        <p:spPr>
          <a:xfrm>
            <a:off x="8134231" y="1373865"/>
            <a:ext cx="398032" cy="710005"/>
          </a:xfrm>
          <a:prstGeom prst="upArrow">
            <a:avLst/>
          </a:prstGeom>
          <a:solidFill>
            <a:srgbClr val="FFC000"/>
          </a:solidFill>
          <a:ln>
            <a:noFill/>
          </a:ln>
          <a:scene3d>
            <a:camera prst="orthographicFront">
              <a:rot lat="0" lon="0" rev="19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7176643" y="1341196"/>
            <a:ext cx="1340415" cy="151370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27056" y="4962057"/>
            <a:ext cx="46898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latin typeface="Cambria Math" charset="0"/>
                <a:ea typeface="Cambria Math" charset="0"/>
                <a:cs typeface="Cambria Math" charset="0"/>
              </a:rPr>
              <a:t>Radio frequencies (RF)</a:t>
            </a:r>
            <a:endParaRPr lang="en-US" sz="3200" b="1" dirty="0">
              <a:latin typeface="Cambria Math" charset="0"/>
              <a:ea typeface="Cambria Math" charset="0"/>
              <a:cs typeface="Cambria Math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8798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/>
          <a:lstStyle/>
          <a:p>
            <a:pPr algn="ctr"/>
            <a:r>
              <a:rPr lang="en-US" b="1" dirty="0" smtClean="0"/>
              <a:t>Magnetic Resonance key points</a:t>
            </a:r>
            <a:endParaRPr lang="en-US" b="1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840000" y="1053032"/>
            <a:ext cx="8132120" cy="4351338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 err="1" smtClean="0"/>
              <a:t>Polarisation</a:t>
            </a:r>
            <a:r>
              <a:rPr lang="en-US" sz="3200" dirty="0" smtClean="0"/>
              <a:t> – net </a:t>
            </a:r>
            <a:r>
              <a:rPr lang="en-US" sz="3200" dirty="0" err="1" smtClean="0"/>
              <a:t>magnetisation</a:t>
            </a:r>
            <a:r>
              <a:rPr lang="en-US" sz="3200" dirty="0" smtClean="0"/>
              <a:t> M</a:t>
            </a:r>
          </a:p>
          <a:p>
            <a:endParaRPr lang="en-US" sz="3200" dirty="0" smtClean="0"/>
          </a:p>
          <a:p>
            <a:r>
              <a:rPr lang="en-US" sz="3200" dirty="0" smtClean="0"/>
              <a:t>Excitation – </a:t>
            </a:r>
            <a:r>
              <a:rPr lang="en-US" sz="3200" smtClean="0"/>
              <a:t>move away from z axis</a:t>
            </a:r>
            <a:endParaRPr lang="en-US" sz="3200" dirty="0" smtClean="0"/>
          </a:p>
          <a:p>
            <a:endParaRPr lang="en-US" sz="3200" dirty="0" smtClean="0"/>
          </a:p>
          <a:p>
            <a:r>
              <a:rPr lang="en-US" sz="3200" dirty="0" smtClean="0"/>
              <a:t>Precession – M ar0und B</a:t>
            </a:r>
            <a:r>
              <a:rPr lang="en-US" sz="3200" baseline="-25000" dirty="0" smtClean="0"/>
              <a:t>0</a:t>
            </a:r>
          </a:p>
          <a:p>
            <a:endParaRPr lang="en-US" sz="3200" dirty="0" smtClean="0"/>
          </a:p>
          <a:p>
            <a:r>
              <a:rPr lang="en-US" sz="3200" dirty="0" smtClean="0"/>
              <a:t>Measure</a:t>
            </a:r>
          </a:p>
          <a:p>
            <a:endParaRPr lang="en-US" sz="3200" dirty="0" smtClean="0"/>
          </a:p>
          <a:p>
            <a:r>
              <a:rPr lang="en-US" sz="3200" dirty="0" smtClean="0"/>
              <a:t>Relaxation</a:t>
            </a:r>
          </a:p>
        </p:txBody>
      </p:sp>
    </p:spTree>
    <p:extLst>
      <p:ext uri="{BB962C8B-B14F-4D97-AF65-F5344CB8AC3E}">
        <p14:creationId xmlns:p14="http://schemas.microsoft.com/office/powerpoint/2010/main" val="275124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/>
          <a:lstStyle/>
          <a:p>
            <a:pPr algn="ctr"/>
            <a:r>
              <a:rPr lang="en-US" b="1" dirty="0" smtClean="0"/>
              <a:t>Excitation</a:t>
            </a:r>
            <a:endParaRPr lang="en-US" b="1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840000" y="1053032"/>
            <a:ext cx="7675350" cy="4351338"/>
          </a:xfrm>
        </p:spPr>
        <p:txBody>
          <a:bodyPr/>
          <a:lstStyle/>
          <a:p>
            <a:r>
              <a:rPr lang="en-US" dirty="0" smtClean="0"/>
              <a:t>Apply “RF pulse” to rotate </a:t>
            </a:r>
            <a:r>
              <a:rPr lang="en-US" dirty="0" err="1" smtClean="0"/>
              <a:t>magnetisation</a:t>
            </a:r>
            <a:r>
              <a:rPr lang="en-US" dirty="0" smtClean="0"/>
              <a:t> away from z</a:t>
            </a:r>
          </a:p>
          <a:p>
            <a:r>
              <a:rPr lang="en-US" dirty="0" smtClean="0"/>
              <a:t>RF pulse has same frequency as the precession</a:t>
            </a:r>
          </a:p>
          <a:p>
            <a:r>
              <a:rPr lang="en-US" dirty="0" smtClean="0"/>
              <a:t>Can change duration and magnitude of RF pulse to determine “flip angle”, e.g. </a:t>
            </a:r>
            <a:r>
              <a:rPr lang="en-US" b="1" dirty="0" smtClean="0">
                <a:latin typeface="Cambria Math" charset="0"/>
                <a:ea typeface="Cambria Math" charset="0"/>
                <a:cs typeface="Cambria Math" charset="0"/>
              </a:rPr>
              <a:t>90 </a:t>
            </a:r>
            <a:r>
              <a:rPr lang="en-US" dirty="0" smtClean="0"/>
              <a:t>degrees</a:t>
            </a:r>
          </a:p>
        </p:txBody>
      </p:sp>
      <p:sp>
        <p:nvSpPr>
          <p:cNvPr id="9" name="Up Arrow 8"/>
          <p:cNvSpPr/>
          <p:nvPr/>
        </p:nvSpPr>
        <p:spPr>
          <a:xfrm>
            <a:off x="4095905" y="4551247"/>
            <a:ext cx="528855" cy="1361953"/>
          </a:xfrm>
          <a:prstGeom prst="upArrow">
            <a:avLst/>
          </a:prstGeom>
          <a:solidFill>
            <a:schemeClr val="tx1"/>
          </a:soli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Arrow Connector 2"/>
          <p:cNvCxnSpPr/>
          <p:nvPr/>
        </p:nvCxnSpPr>
        <p:spPr>
          <a:xfrm flipH="1" flipV="1">
            <a:off x="4360332" y="4168750"/>
            <a:ext cx="2" cy="1744450"/>
          </a:xfrm>
          <a:prstGeom prst="straightConnector1">
            <a:avLst/>
          </a:prstGeom>
          <a:ln w="127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4360334" y="5913200"/>
            <a:ext cx="1625285" cy="681151"/>
          </a:xfrm>
          <a:prstGeom prst="straightConnector1">
            <a:avLst/>
          </a:prstGeom>
          <a:ln w="127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2834473" y="5913200"/>
            <a:ext cx="1525860" cy="597551"/>
          </a:xfrm>
          <a:prstGeom prst="straightConnector1">
            <a:avLst/>
          </a:prstGeom>
          <a:ln w="127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685624" y="6022942"/>
            <a:ext cx="4148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ambria Math" charset="0"/>
                <a:ea typeface="Cambria Math" charset="0"/>
                <a:cs typeface="Cambria Math" charset="0"/>
              </a:rPr>
              <a:t>x</a:t>
            </a:r>
            <a:endParaRPr lang="en-US" sz="2400" b="1" dirty="0"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803583" y="6088151"/>
            <a:ext cx="4148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ambria Math" charset="0"/>
                <a:ea typeface="Cambria Math" charset="0"/>
                <a:cs typeface="Cambria Math" charset="0"/>
              </a:rPr>
              <a:t>y</a:t>
            </a:r>
            <a:endParaRPr lang="en-US" sz="2400" b="1" dirty="0"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998354" y="3965080"/>
            <a:ext cx="4148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ambria Math" charset="0"/>
                <a:ea typeface="Cambria Math" charset="0"/>
                <a:cs typeface="Cambria Math" charset="0"/>
              </a:rPr>
              <a:t>z</a:t>
            </a:r>
          </a:p>
        </p:txBody>
      </p:sp>
      <p:sp>
        <p:nvSpPr>
          <p:cNvPr id="21" name="Up Arrow 20"/>
          <p:cNvSpPr/>
          <p:nvPr/>
        </p:nvSpPr>
        <p:spPr>
          <a:xfrm rot="20665430">
            <a:off x="4733612" y="5548194"/>
            <a:ext cx="247495" cy="1079914"/>
          </a:xfrm>
          <a:prstGeom prst="upArrow">
            <a:avLst/>
          </a:prstGeom>
          <a:solidFill>
            <a:srgbClr val="FFFF00"/>
          </a:solidFill>
          <a:ln>
            <a:noFill/>
          </a:ln>
          <a:scene3d>
            <a:camera prst="orthographicFront">
              <a:rot lat="0" lon="0" rev="13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Arc 24"/>
          <p:cNvSpPr/>
          <p:nvPr/>
        </p:nvSpPr>
        <p:spPr>
          <a:xfrm flipH="1">
            <a:off x="3130907" y="4590155"/>
            <a:ext cx="2458854" cy="3472000"/>
          </a:xfrm>
          <a:prstGeom prst="arc">
            <a:avLst>
              <a:gd name="adj1" fmla="val 16200000"/>
              <a:gd name="adj2" fmla="val 36301"/>
            </a:avLst>
          </a:prstGeom>
          <a:ln w="1905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Up Arrow 28"/>
          <p:cNvSpPr/>
          <p:nvPr/>
        </p:nvSpPr>
        <p:spPr>
          <a:xfrm rot="14927280">
            <a:off x="3501773" y="5415523"/>
            <a:ext cx="528855" cy="1361953"/>
          </a:xfrm>
          <a:prstGeom prst="upArrow">
            <a:avLst/>
          </a:prstGeom>
          <a:solidFill>
            <a:schemeClr val="tx1"/>
          </a:soli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524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  <p:bldP spid="9" grpId="1" animBg="1"/>
      <p:bldP spid="9" grpId="2" animBg="1"/>
      <p:bldP spid="17" grpId="0"/>
      <p:bldP spid="18" grpId="0"/>
      <p:bldP spid="19" grpId="0"/>
      <p:bldP spid="21" grpId="0" animBg="1"/>
      <p:bldP spid="25" grpId="0" animBg="1"/>
      <p:bldP spid="29" grpId="0" animBg="1"/>
    </p:bldLst>
  </p:timing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Depth</Template>
  <TotalTime>3007</TotalTime>
  <Words>397</Words>
  <Application>Microsoft Macintosh PowerPoint</Application>
  <PresentationFormat>On-screen Show (4:3)</PresentationFormat>
  <Paragraphs>106</Paragraphs>
  <Slides>24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Calibri</vt:lpstr>
      <vt:lpstr>Cambria Math</vt:lpstr>
      <vt:lpstr>Corbel</vt:lpstr>
      <vt:lpstr>Wingdings</vt:lpstr>
      <vt:lpstr>Arial</vt:lpstr>
      <vt:lpstr>Depth</vt:lpstr>
      <vt:lpstr>Introduction to MR </vt:lpstr>
      <vt:lpstr>MRI signal from protons</vt:lpstr>
      <vt:lpstr>PowerPoint Presentation</vt:lpstr>
      <vt:lpstr>PowerPoint Presentation</vt:lpstr>
      <vt:lpstr>PowerPoint Presentation</vt:lpstr>
      <vt:lpstr>Precession</vt:lpstr>
      <vt:lpstr>Proton precession</vt:lpstr>
      <vt:lpstr>Magnetic Resonance key points</vt:lpstr>
      <vt:lpstr>Excitation</vt:lpstr>
      <vt:lpstr>Precession</vt:lpstr>
      <vt:lpstr>Measure</vt:lpstr>
      <vt:lpstr>Measure</vt:lpstr>
      <vt:lpstr>Relaxation</vt:lpstr>
      <vt:lpstr>Rotating frame</vt:lpstr>
      <vt:lpstr>T2 relaxation</vt:lpstr>
      <vt:lpstr>T2 relaxation</vt:lpstr>
      <vt:lpstr>T1 &amp; T2 relaxation</vt:lpstr>
      <vt:lpstr>Contrast</vt:lpstr>
      <vt:lpstr>Inversion Recovery</vt:lpstr>
      <vt:lpstr>Inversion recovery – T1 contrast</vt:lpstr>
      <vt:lpstr>Magnetic Resonance key points</vt:lpstr>
      <vt:lpstr>Spatial encoding</vt:lpstr>
      <vt:lpstr>Spatial encoding</vt:lpstr>
      <vt:lpstr>Magnetic Resonance Imaging</vt:lpstr>
    </vt:vector>
  </TitlesOfParts>
  <Company/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Frost, Stephen Robert</dc:creator>
  <cp:lastModifiedBy>Robert Frost</cp:lastModifiedBy>
  <cp:revision>192</cp:revision>
  <dcterms:created xsi:type="dcterms:W3CDTF">2017-03-31T00:23:42Z</dcterms:created>
  <dcterms:modified xsi:type="dcterms:W3CDTF">2019-04-01T23:10:38Z</dcterms:modified>
</cp:coreProperties>
</file>