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2" r:id="rId1"/>
  </p:sldMasterIdLst>
  <p:notesMasterIdLst>
    <p:notesMasterId r:id="rId33"/>
  </p:notesMasterIdLst>
  <p:handoutMasterIdLst>
    <p:handoutMasterId r:id="rId34"/>
  </p:handoutMasterIdLst>
  <p:sldIdLst>
    <p:sldId id="293" r:id="rId2"/>
    <p:sldId id="314" r:id="rId3"/>
    <p:sldId id="315" r:id="rId4"/>
    <p:sldId id="317" r:id="rId5"/>
    <p:sldId id="318" r:id="rId6"/>
    <p:sldId id="320" r:id="rId7"/>
    <p:sldId id="313" r:id="rId8"/>
    <p:sldId id="322" r:id="rId9"/>
    <p:sldId id="323" r:id="rId10"/>
    <p:sldId id="324" r:id="rId11"/>
    <p:sldId id="325" r:id="rId12"/>
    <p:sldId id="319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9" r:id="rId22"/>
    <p:sldId id="340" r:id="rId23"/>
    <p:sldId id="334" r:id="rId24"/>
    <p:sldId id="335" r:id="rId25"/>
    <p:sldId id="337" r:id="rId26"/>
    <p:sldId id="338" r:id="rId27"/>
    <p:sldId id="341" r:id="rId28"/>
    <p:sldId id="312" r:id="rId29"/>
    <p:sldId id="311" r:id="rId30"/>
    <p:sldId id="316" r:id="rId31"/>
    <p:sldId id="321" r:id="rId3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89"/>
    <p:restoredTop sz="86682"/>
  </p:normalViewPr>
  <p:slideViewPr>
    <p:cSldViewPr snapToGrid="0" snapToObjects="1">
      <p:cViewPr varScale="1">
        <p:scale>
          <a:sx n="130" d="100"/>
          <a:sy n="130" d="100"/>
        </p:scale>
        <p:origin x="1446" y="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71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92F9-66AD-EB46-9098-4587B4FEC6A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BC052-9597-774B-83B3-166177F0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Also important to integrate </a:t>
            </a:r>
            <a:r>
              <a:rPr lang="en-US" altLang="en-US" dirty="0" err="1">
                <a:ea typeface="ＭＳ Ｐゴシック" charset="-128"/>
              </a:rPr>
              <a:t>Afni</a:t>
            </a:r>
            <a:r>
              <a:rPr lang="en-US" altLang="en-US" dirty="0">
                <a:ea typeface="ＭＳ Ｐゴシック" charset="-128"/>
              </a:rPr>
              <a:t> FSL</a:t>
            </a:r>
            <a:r>
              <a:rPr lang="en-US" altLang="en-US" baseline="0" dirty="0">
                <a:ea typeface="ＭＳ Ｐゴシック" charset="-128"/>
              </a:rPr>
              <a:t> SPM with </a:t>
            </a:r>
            <a:r>
              <a:rPr lang="en-US" altLang="en-US" baseline="0" dirty="0" err="1">
                <a:ea typeface="ＭＳ Ｐゴシック" charset="-128"/>
              </a:rPr>
              <a:t>freesurfer</a:t>
            </a:r>
            <a:r>
              <a:rPr lang="en-US" altLang="en-US" baseline="0" dirty="0">
                <a:ea typeface="ＭＳ Ｐゴシック" charset="-128"/>
              </a:rPr>
              <a:t>, and gives foundation to go back and forth between different modalities.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9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surface</a:t>
            </a:r>
            <a:r>
              <a:rPr lang="en-US" baseline="0" dirty="0"/>
              <a:t> are you actually going to sample on? You get different results, but differences are small.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Cortex has 6 layers and may show different functions in different layers, but fMRI with 2mm voxel size, you cannot really sample at different layers.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White is 0 and </a:t>
            </a:r>
            <a:r>
              <a:rPr lang="en-US" baseline="0" dirty="0" err="1"/>
              <a:t>pial</a:t>
            </a:r>
            <a:r>
              <a:rPr lang="en-US" baseline="0" dirty="0"/>
              <a:t> is 1, there is not much of a difference.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Sampling at </a:t>
            </a:r>
            <a:r>
              <a:rPr lang="en-US" baseline="0" dirty="0" err="1"/>
              <a:t>pial</a:t>
            </a:r>
            <a:r>
              <a:rPr lang="en-US" baseline="0" dirty="0"/>
              <a:t>: risk increasing noise due to blood vessels.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WM could miss some activation, so we sample in between at 0.5 usually.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0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This</a:t>
            </a:r>
            <a:r>
              <a:rPr lang="en-US" altLang="en-US" baseline="0" dirty="0">
                <a:ea typeface="ＭＳ Ｐゴシック" charset="-128"/>
              </a:rPr>
              <a:t> command maps the functional map onto the surface (here we map the significance file).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51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you load it you see the activations (motor, occipital auditory).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For a group analysis remember you use </a:t>
            </a:r>
            <a:r>
              <a:rPr lang="en-US" altLang="en-US" dirty="0" err="1">
                <a:ea typeface="ＭＳ Ｐゴシック" charset="-128"/>
              </a:rPr>
              <a:t>mris_preproc</a:t>
            </a:r>
            <a:r>
              <a:rPr lang="en-US" altLang="en-US" dirty="0">
                <a:ea typeface="ＭＳ Ｐゴシック" charset="-128"/>
              </a:rPr>
              <a:t> (e.g. for thickness we mapped</a:t>
            </a:r>
            <a:r>
              <a:rPr lang="en-US" altLang="en-US" baseline="0" dirty="0">
                <a:ea typeface="ＭＳ Ｐゴシック" charset="-128"/>
              </a:rPr>
              <a:t> then from subject to </a:t>
            </a:r>
            <a:r>
              <a:rPr lang="en-US" altLang="en-US" baseline="0" dirty="0" err="1">
                <a:ea typeface="ＭＳ Ｐゴシック" charset="-128"/>
              </a:rPr>
              <a:t>fsaverage</a:t>
            </a:r>
            <a:r>
              <a:rPr lang="en-US" altLang="en-US" baseline="0" dirty="0">
                <a:ea typeface="ＭＳ Ｐゴシック" charset="-128"/>
              </a:rPr>
              <a:t> space). Here basically the same. Instead of --thickness we give it --iv with the volume and the registration file. So it will first sample on the surface of the subject then onto </a:t>
            </a:r>
            <a:r>
              <a:rPr lang="en-US" altLang="en-US" baseline="0" dirty="0" err="1">
                <a:ea typeface="ＭＳ Ｐゴシック" charset="-128"/>
              </a:rPr>
              <a:t>fsaverage</a:t>
            </a:r>
            <a:r>
              <a:rPr lang="en-US" altLang="en-US" baseline="0" dirty="0">
                <a:ea typeface="ＭＳ Ｐゴシック" charset="-128"/>
              </a:rPr>
              <a:t>. Then the same as thickness (smoothing and </a:t>
            </a:r>
            <a:r>
              <a:rPr lang="en-US" altLang="en-US" baseline="0" dirty="0" err="1">
                <a:ea typeface="ＭＳ Ｐゴシック" charset="-128"/>
              </a:rPr>
              <a:t>glmfit</a:t>
            </a:r>
            <a:r>
              <a:rPr lang="en-US" altLang="en-US" baseline="0" dirty="0">
                <a:ea typeface="ＭＳ Ｐゴシック" charset="-128"/>
              </a:rPr>
              <a:t>).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72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6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Here we look at the entire gyrus</a:t>
            </a:r>
            <a:r>
              <a:rPr lang="en-US" altLang="en-US" baseline="0" dirty="0">
                <a:ea typeface="ＭＳ Ｐゴシック" charset="-128"/>
              </a:rPr>
              <a:t> regardless how much of it is active.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9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Resampling puts </a:t>
            </a:r>
            <a:r>
              <a:rPr lang="en-US" altLang="en-US" dirty="0" err="1">
                <a:ea typeface="ＭＳ Ｐゴシック" charset="-128"/>
              </a:rPr>
              <a:t>ces</a:t>
            </a:r>
            <a:r>
              <a:rPr lang="en-US" altLang="en-US" dirty="0">
                <a:ea typeface="ＭＳ Ｐゴシック" charset="-128"/>
              </a:rPr>
              <a:t> into voxel-for-voxel registration with </a:t>
            </a:r>
            <a:r>
              <a:rPr lang="en-US" altLang="en-US" dirty="0" err="1">
                <a:ea typeface="ＭＳ Ｐゴシック" charset="-128"/>
              </a:rPr>
              <a:t>aseg.mgz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4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>
                <a:ea typeface="ＭＳ Ｐゴシック" charset="-128"/>
              </a:rPr>
              <a:t>Segstats</a:t>
            </a:r>
            <a:r>
              <a:rPr lang="en-US" altLang="en-US" dirty="0">
                <a:ea typeface="ＭＳ Ｐゴシック" charset="-128"/>
              </a:rPr>
              <a:t> is also the same command that generates the </a:t>
            </a:r>
            <a:r>
              <a:rPr lang="en-US" altLang="en-US" dirty="0" err="1">
                <a:ea typeface="ＭＳ Ｐゴシック" charset="-128"/>
              </a:rPr>
              <a:t>aseg.stats</a:t>
            </a:r>
            <a:r>
              <a:rPr lang="en-US" altLang="en-US" dirty="0">
                <a:ea typeface="ＭＳ Ｐゴシック" charset="-128"/>
              </a:rPr>
              <a:t> file. It compute stats</a:t>
            </a:r>
            <a:r>
              <a:rPr lang="en-US" altLang="en-US" baseline="0" dirty="0">
                <a:ea typeface="ＭＳ Ｐゴシック" charset="-128"/>
              </a:rPr>
              <a:t> on each anatomical region from the label file (here </a:t>
            </a:r>
            <a:r>
              <a:rPr lang="en-US" altLang="en-US" baseline="0" dirty="0" err="1">
                <a:ea typeface="ＭＳ Ｐゴシック" charset="-128"/>
              </a:rPr>
              <a:t>aseg.mgz</a:t>
            </a:r>
            <a:r>
              <a:rPr lang="en-US" altLang="en-US" baseline="0" dirty="0">
                <a:ea typeface="ＭＳ Ｐゴシック" charset="-128"/>
              </a:rPr>
              <a:t>). It get’s the names of the regions from the color look up table. 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We cannot teach</a:t>
            </a:r>
            <a:r>
              <a:rPr lang="en-US" altLang="en-US" baseline="0" dirty="0">
                <a:ea typeface="ＭＳ Ｐゴシック" charset="-128"/>
              </a:rPr>
              <a:t> fMRI analysis, but this is 3 slides crash course.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Stimulus is represented by the green line, response can be measured after 1-2 seconds. Peak after 6 seconds and returns to baseline (undershoot) and equilibrium 16-32 s.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Amplitude is what we interested in, it is related to the amount of neuron firing.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5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6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94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You see that not all of that gyrus</a:t>
            </a:r>
            <a:r>
              <a:rPr lang="en-US" altLang="en-US" baseline="0" dirty="0">
                <a:ea typeface="ＭＳ Ｐゴシック" charset="-128"/>
              </a:rPr>
              <a:t> is activate, so you may want to exclude the inactive parts. (Regardless of sign, or directed). 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5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We look only at voxels above threshold (abs).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So we first map the significance map into anatomical space, then use it as a mask,</a:t>
            </a:r>
            <a:r>
              <a:rPr lang="en-US" altLang="en-US" baseline="0" dirty="0">
                <a:ea typeface="ＭＳ Ｐゴシック" charset="-128"/>
              </a:rPr>
              <a:t> regardless of sign (abs). Thresh is p &lt; .01 (2)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9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Multimodal </a:t>
            </a:r>
            <a:r>
              <a:rPr lang="en-US" altLang="en-US" dirty="0" err="1">
                <a:ea typeface="ＭＳ Ｐゴシック" charset="-128"/>
              </a:rPr>
              <a:t>acqusition</a:t>
            </a:r>
            <a:r>
              <a:rPr lang="en-US" altLang="en-US" dirty="0">
                <a:ea typeface="ＭＳ Ｐゴシック" charset="-128"/>
              </a:rPr>
              <a:t>,</a:t>
            </a:r>
            <a:r>
              <a:rPr lang="en-US" altLang="en-US" baseline="0" dirty="0">
                <a:ea typeface="ＭＳ Ｐゴシック" charset="-128"/>
              </a:rPr>
              <a:t> multiple time points, select one, motion correction, use </a:t>
            </a:r>
            <a:r>
              <a:rPr lang="en-US" altLang="en-US" baseline="0" dirty="0" err="1">
                <a:ea typeface="ＭＳ Ｐゴシック" charset="-128"/>
              </a:rPr>
              <a:t>bbregister</a:t>
            </a:r>
            <a:r>
              <a:rPr lang="en-US" altLang="en-US" baseline="0" dirty="0">
                <a:ea typeface="ＭＳ Ｐゴシック" charset="-128"/>
              </a:rPr>
              <a:t> to register that to anatomical. Then we can bring anything into anatomical space or vice-versa. Can map onto surface (middle layer), then to </a:t>
            </a:r>
            <a:r>
              <a:rPr lang="en-US" altLang="en-US" baseline="0" dirty="0" err="1">
                <a:ea typeface="ＭＳ Ｐゴシック" charset="-128"/>
              </a:rPr>
              <a:t>fsaverage</a:t>
            </a:r>
            <a:r>
              <a:rPr lang="en-US" altLang="en-US" baseline="0" dirty="0">
                <a:ea typeface="ＭＳ Ｐゴシック" charset="-128"/>
              </a:rPr>
              <a:t> for group analysis, or </a:t>
            </a:r>
            <a:r>
              <a:rPr lang="en-US" altLang="en-US" baseline="0" dirty="0" err="1">
                <a:ea typeface="ＭＳ Ｐゴシック" charset="-128"/>
              </a:rPr>
              <a:t>anayze</a:t>
            </a:r>
            <a:r>
              <a:rPr lang="en-US" altLang="en-US" baseline="0" dirty="0">
                <a:ea typeface="ＭＳ Ｐゴシック" charset="-128"/>
              </a:rPr>
              <a:t> </a:t>
            </a:r>
            <a:r>
              <a:rPr lang="en-US" altLang="en-US" baseline="0" dirty="0" err="1">
                <a:ea typeface="ＭＳ Ｐゴシック" charset="-128"/>
              </a:rPr>
              <a:t>rgegions</a:t>
            </a:r>
            <a:r>
              <a:rPr lang="en-US" altLang="en-US" baseline="0" dirty="0">
                <a:ea typeface="ＭＳ Ｐゴシック" charset="-128"/>
              </a:rPr>
              <a:t> of interest. 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48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59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59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Goal for example</a:t>
            </a:r>
            <a:r>
              <a:rPr lang="en-US" altLang="en-US" baseline="0" dirty="0">
                <a:ea typeface="ＭＳ Ｐゴシック" charset="-128"/>
              </a:rPr>
              <a:t> to</a:t>
            </a:r>
            <a:r>
              <a:rPr lang="en-US" altLang="en-US" dirty="0">
                <a:ea typeface="ＭＳ Ｐゴシック" charset="-128"/>
              </a:rPr>
              <a:t> integrate</a:t>
            </a:r>
            <a:r>
              <a:rPr lang="en-US" altLang="en-US" baseline="0" dirty="0">
                <a:ea typeface="ＭＳ Ｐゴシック" charset="-128"/>
              </a:rPr>
              <a:t> DTI into FS space to do a ROI study (average fractional anisotropy FA per structure)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34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DTI analysis is similar to fMRI</a:t>
            </a:r>
            <a:r>
              <a:rPr lang="en-US" altLang="en-US" baseline="0" dirty="0">
                <a:ea typeface="ＭＳ Ｐゴシック" charset="-128"/>
              </a:rPr>
              <a:t>, collect several volumes, apply motion correction to B0 or low b volume as target (template). After computing the FA map, it can be registered to anatomical space and then you’d study ROI stats.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70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If you do analysis (time course), the blue line is the hemodynamic response, but the noisy measurements</a:t>
            </a:r>
            <a:r>
              <a:rPr lang="en-US" altLang="en-US" baseline="0" dirty="0">
                <a:ea typeface="ＭＳ Ｐゴシック" charset="-128"/>
              </a:rPr>
              <a:t> are different.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If you average them you get something that looks very similar to hemodynamic response.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You can compute the HRF amplitude and a standard deviation (error bar) and ratio for a t-test (for every voxel)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 you get Stats. </a:t>
            </a:r>
            <a:r>
              <a:rPr lang="en-US" altLang="en-US" dirty="0" err="1">
                <a:ea typeface="ＭＳ Ｐゴシック" charset="-128"/>
              </a:rPr>
              <a:t>Param</a:t>
            </a:r>
            <a:r>
              <a:rPr lang="en-US" altLang="en-US" dirty="0">
                <a:ea typeface="ＭＳ Ｐゴシック" charset="-128"/>
              </a:rPr>
              <a:t> map 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First you see signal</a:t>
            </a:r>
            <a:r>
              <a:rPr lang="en-US" altLang="en-US" baseline="0" dirty="0">
                <a:ea typeface="ＭＳ Ｐゴシック" charset="-128"/>
              </a:rPr>
              <a:t> change 0-3% (multi sensory, tone, flashing board, finger tipping): occipital, </a:t>
            </a:r>
            <a:r>
              <a:rPr lang="en-US" altLang="en-US" baseline="0" dirty="0" err="1">
                <a:ea typeface="ＭＳ Ｐゴシック" charset="-128"/>
              </a:rPr>
              <a:t>auditorial</a:t>
            </a:r>
            <a:r>
              <a:rPr lang="en-US" altLang="en-US" baseline="0" dirty="0">
                <a:ea typeface="ＭＳ Ｐゴシック" charset="-128"/>
              </a:rPr>
              <a:t>, motor cortex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Some </a:t>
            </a:r>
            <a:r>
              <a:rPr lang="en-US" altLang="en-US" baseline="0" dirty="0" err="1">
                <a:ea typeface="ＭＳ Ｐゴシック" charset="-128"/>
              </a:rPr>
              <a:t>pos</a:t>
            </a:r>
            <a:r>
              <a:rPr lang="en-US" altLang="en-US" baseline="0" dirty="0">
                <a:ea typeface="ＭＳ Ｐゴシック" charset="-128"/>
              </a:rPr>
              <a:t>, some negative. Variance map in the middle, ratio is the T-Map (threshold at some level).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We can visualize on volume or on surface, compute average response inside ROI, or inside ROI, but only in functional active part.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We can map it onto the surface, then group surface fs-average and do group analysis (same as thickness). 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45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After you have the maps and the registration you can load up the anatomical, </a:t>
            </a:r>
            <a:r>
              <a:rPr lang="en-US" altLang="en-US" dirty="0" err="1">
                <a:ea typeface="ＭＳ Ｐゴシック" charset="-128"/>
              </a:rPr>
              <a:t>aparc+aseg</a:t>
            </a:r>
            <a:r>
              <a:rPr lang="en-US" altLang="en-US" dirty="0">
                <a:ea typeface="ＭＳ Ｐゴシック" charset="-128"/>
              </a:rPr>
              <a:t> (segmentation) shows the activation as overlay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If you do SPM</a:t>
            </a:r>
            <a:r>
              <a:rPr lang="en-US" altLang="en-US" baseline="0" dirty="0">
                <a:ea typeface="ＭＳ Ｐゴシック" charset="-128"/>
              </a:rPr>
              <a:t> or FSL, do not use non-linear template, best to work in native space. </a:t>
            </a:r>
          </a:p>
          <a:p>
            <a:pPr eaLnBrk="1" hangingPunct="1"/>
            <a:r>
              <a:rPr lang="en-US" altLang="en-US" baseline="0" dirty="0">
                <a:ea typeface="ＭＳ Ｐゴシック" charset="-128"/>
              </a:rPr>
              <a:t>Also do not smooth, so if using SPM or FSL set </a:t>
            </a:r>
            <a:r>
              <a:rPr lang="en-US" altLang="en-US" baseline="0" dirty="0" err="1">
                <a:ea typeface="ＭＳ Ｐゴシック" charset="-128"/>
              </a:rPr>
              <a:t>fwhm</a:t>
            </a:r>
            <a:r>
              <a:rPr lang="en-US" altLang="en-US" baseline="0" dirty="0">
                <a:ea typeface="ＭＳ Ｐゴシック" charset="-128"/>
              </a:rPr>
              <a:t> to 0. We don’t want to smooth in volume, rather later on the surface.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Visual, motor and auditory activation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1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SPM, maybe CONVAR</a:t>
            </a:r>
            <a:r>
              <a:rPr lang="en-US" altLang="en-US" baseline="0" dirty="0">
                <a:ea typeface="ＭＳ Ｐゴシック" charset="-128"/>
              </a:rPr>
              <a:t> for variance.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You can click on the</a:t>
            </a:r>
            <a:r>
              <a:rPr lang="en-US" altLang="en-US" baseline="0" dirty="0">
                <a:ea typeface="ＭＳ Ｐゴシック" charset="-128"/>
              </a:rPr>
              <a:t> ROI</a:t>
            </a:r>
            <a:r>
              <a:rPr lang="en-US" altLang="en-US" dirty="0">
                <a:ea typeface="ＭＳ Ｐゴシック" charset="-128"/>
              </a:rPr>
              <a:t> and it will show you information on where you are (e.g. what cortical region).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look at surface on anatomical :</a:t>
            </a:r>
            <a:r>
              <a:rPr lang="en-US" baseline="0" dirty="0"/>
              <a:t> green is WM surface, blue is </a:t>
            </a:r>
            <a:r>
              <a:rPr lang="en-US" baseline="0" dirty="0" err="1"/>
              <a:t>Pial</a:t>
            </a:r>
            <a:r>
              <a:rPr lang="en-US" baseline="0" dirty="0"/>
              <a:t>.</a:t>
            </a:r>
          </a:p>
          <a:p>
            <a:r>
              <a:rPr lang="en-US" baseline="0" dirty="0"/>
              <a:t>Surface cuts a curve through the activation. </a:t>
            </a:r>
          </a:p>
          <a:p>
            <a:r>
              <a:rPr lang="en-US" baseline="0" dirty="0"/>
              <a:t>We assign each vertex on the surface the value of the activation map to create a surface overlay.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0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76200" tIns="38100" rIns="76200" bIns="38100" rtlCol="0">
            <a:normAutofit/>
          </a:bodyPr>
          <a:lstStyle/>
          <a:p>
            <a: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2667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76197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761970" rtl="0" eaLnBrk="1" latinLnBrk="0" hangingPunct="1"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E9EC-00D3-BA47-8E96-65E4A1A15B50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4079545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DEB-AB4C-6E48-865E-39AAF1725899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4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6B76-B0E2-C040-8C1E-F6DD594EC9FB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8"/>
            <a:ext cx="1524000" cy="4646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8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87AF-8CF0-D34D-8583-9E2A2B7956CD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0800-E7F8-5E4E-9661-ADE6FC7BD13F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794001"/>
            <a:ext cx="8416925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90D1-85C9-1144-A4A6-CE6B1BBA637B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002620"/>
            <a:ext cx="8056563" cy="1135063"/>
          </a:xfrm>
        </p:spPr>
        <p:txBody>
          <a:bodyPr anchor="b" anchorCtr="0"/>
          <a:lstStyle>
            <a:lvl1pPr algn="ctr">
              <a:defRPr sz="3833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72A5-9751-E545-85A4-3649C9C1BBE4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130-8F7C-9544-BDE1-8D301EA2AE48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C121-4D62-5A4B-9D4A-E9D8F1B85E31}" type="datetime1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11A1-F971-0449-823D-ACF8E9609AAC}" type="datetime1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4DD8-9402-8D49-A2CF-6DEE4CECB49B}" type="datetime1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1667"/>
              </a:spcBef>
              <a:defRPr sz="1833"/>
            </a:lvl1pPr>
            <a:lvl2pPr>
              <a:defRPr sz="1667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35A0-6369-6B44-9E1F-D4EAC8095E0A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DA47F8E-DC47-384E-BD31-8179AEF52E6E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5229724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4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103A6D-EC7C-9F49-AEAA-9D5D647C5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761970" rtl="0" eaLnBrk="1" latinLnBrk="0" hangingPunct="1">
        <a:spcBef>
          <a:spcPct val="0"/>
        </a:spcBef>
        <a:buNone/>
        <a:defRPr sz="38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91030" indent="-291030" algn="l" defTabSz="761970" rtl="0" eaLnBrk="1" latinLnBrk="0" hangingPunct="1">
        <a:spcBef>
          <a:spcPts val="1667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71477" indent="-280447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06947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53000" indent="-246053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8469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23939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764700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98848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240931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8759" y="1472333"/>
            <a:ext cx="8731671" cy="868238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17" dirty="0"/>
              <a:t>Multimodal Integration: </a:t>
            </a:r>
          </a:p>
          <a:p>
            <a:r>
              <a:rPr lang="en-US" sz="3917" dirty="0"/>
              <a:t>fMRI Surface and ROI Analysis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98160" y="150247"/>
            <a:ext cx="2209527" cy="502398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freesurfer.net</a:t>
            </a:r>
            <a:endParaRPr lang="en-US" sz="2000" dirty="0"/>
          </a:p>
        </p:txBody>
      </p:sp>
      <p:pic>
        <p:nvPicPr>
          <p:cNvPr id="6" name="Picture 3" descr="l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48" y="2246698"/>
            <a:ext cx="3242553" cy="20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b101-gam-oddv0-l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3873" r="2626" b="33411"/>
          <a:stretch>
            <a:fillRect/>
          </a:stretch>
        </p:blipFill>
        <p:spPr bwMode="auto">
          <a:xfrm>
            <a:off x="4315410" y="2141976"/>
            <a:ext cx="3365500" cy="23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6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585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Sampling onto the Surface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127500" y="1021403"/>
            <a:ext cx="3492500" cy="3588422"/>
            <a:chOff x="2544" y="480"/>
            <a:chExt cx="2729" cy="2832"/>
          </a:xfrm>
        </p:grpSpPr>
        <p:pic>
          <p:nvPicPr>
            <p:cNvPr id="5" name="Picture 4" descr="fb101-gam-oddv0-sag1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480"/>
              <a:ext cx="2729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224" y="1248"/>
              <a:ext cx="144" cy="2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320" y="1056"/>
              <a:ext cx="89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8000"/>
                  </a:solidFill>
                  <a:latin typeface="Arial" charset="0"/>
                </a:rPr>
                <a:t>White/Gray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120" y="1056"/>
              <a:ext cx="39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FF"/>
                  </a:solidFill>
                  <a:latin typeface="Arial" charset="0"/>
                </a:rPr>
                <a:t>Pial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408" y="1248"/>
              <a:ext cx="576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83488" y="938208"/>
            <a:ext cx="2088589" cy="2067904"/>
            <a:chOff x="384" y="432"/>
            <a:chExt cx="1632" cy="1632"/>
          </a:xfrm>
        </p:grpSpPr>
        <p:pic>
          <p:nvPicPr>
            <p:cNvPr id="11" name="Picture 10" descr="fb101-gam-oddv0-sag1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18977" r="4546" b="5109"/>
            <a:stretch>
              <a:fillRect/>
            </a:stretch>
          </p:blipFill>
          <p:spPr bwMode="auto">
            <a:xfrm>
              <a:off x="384" y="432"/>
              <a:ext cx="163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16" y="912"/>
              <a:ext cx="432" cy="384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301075" y="3199801"/>
            <a:ext cx="2248561" cy="2311187"/>
            <a:chOff x="432" y="2256"/>
            <a:chExt cx="1757" cy="1824"/>
          </a:xfrm>
        </p:grpSpPr>
        <p:pic>
          <p:nvPicPr>
            <p:cNvPr id="14" name="Picture 13" descr="fb101-gam-oddv0-sag1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56"/>
              <a:ext cx="1757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008" y="2928"/>
              <a:ext cx="528" cy="48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729" y="8585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Sampling onto the Surface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318000" y="956553"/>
            <a:ext cx="3094494" cy="2472447"/>
            <a:chOff x="-816" y="624"/>
            <a:chExt cx="2593" cy="2112"/>
          </a:xfrm>
        </p:grpSpPr>
        <p:pic>
          <p:nvPicPr>
            <p:cNvPr id="6" name="Picture 4" descr="fb101-gam-oddv0-sag1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6" t="10170" r="5020" b="15254"/>
            <a:stretch>
              <a:fillRect/>
            </a:stretch>
          </p:blipFill>
          <p:spPr bwMode="auto">
            <a:xfrm>
              <a:off x="-816" y="624"/>
              <a:ext cx="244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720" y="1104"/>
              <a:ext cx="144" cy="2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16" y="912"/>
              <a:ext cx="96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8000"/>
                  </a:solidFill>
                  <a:latin typeface="Arial" charset="0"/>
                </a:rPr>
                <a:t>White/Gray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-384" y="912"/>
              <a:ext cx="4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500">
                  <a:solidFill>
                    <a:srgbClr val="0000FF"/>
                  </a:solidFill>
                  <a:latin typeface="Arial" charset="0"/>
                </a:rPr>
                <a:t>Pial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-96" y="1104"/>
              <a:ext cx="576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pic>
        <p:nvPicPr>
          <p:cNvPr id="11" name="Picture 18" descr="r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39427" r="2632" b="19873"/>
          <a:stretch>
            <a:fillRect/>
          </a:stretch>
        </p:blipFill>
        <p:spPr bwMode="auto">
          <a:xfrm>
            <a:off x="3873501" y="3683000"/>
            <a:ext cx="3798094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r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20349" r="2632" b="16057"/>
          <a:stretch>
            <a:fillRect/>
          </a:stretch>
        </p:blipFill>
        <p:spPr bwMode="auto">
          <a:xfrm>
            <a:off x="1030875" y="1087583"/>
            <a:ext cx="2857500" cy="19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1206500" y="3272275"/>
            <a:ext cx="2413000" cy="1968500"/>
            <a:chOff x="336" y="2400"/>
            <a:chExt cx="1824" cy="1488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36" y="2400"/>
              <a:ext cx="158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407" tIns="37042" rIns="75407" bIns="37042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White/Gray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Pial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Half Way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Average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84" y="3408"/>
              <a:ext cx="17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407" tIns="37042" rIns="75407" bIns="37042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Projection Fraction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--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projfrac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0.5</a:t>
              </a:r>
            </a:p>
          </p:txBody>
        </p:sp>
      </p:grp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5690681" y="2227905"/>
            <a:ext cx="400284" cy="2345446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8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775" y="833582"/>
            <a:ext cx="6408512" cy="4794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9729" y="8585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Sampling onto the Surface</a:t>
            </a:r>
          </a:p>
        </p:txBody>
      </p:sp>
      <p:pic>
        <p:nvPicPr>
          <p:cNvPr id="5" name="Picture 3" descr="fb101-gam-oddv0-sag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8977" r="4546" b="5109"/>
          <a:stretch>
            <a:fillRect/>
          </a:stretch>
        </p:blipFill>
        <p:spPr bwMode="auto">
          <a:xfrm>
            <a:off x="1472661" y="934358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b101-gam-oddv0-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3873" r="2626" b="33411"/>
          <a:stretch>
            <a:fillRect/>
          </a:stretch>
        </p:blipFill>
        <p:spPr bwMode="auto">
          <a:xfrm>
            <a:off x="4012661" y="870859"/>
            <a:ext cx="3365500" cy="23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b101-gam-oddv0-l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6647" r="2626" b="19537"/>
          <a:stretch>
            <a:fillRect/>
          </a:stretch>
        </p:blipFill>
        <p:spPr bwMode="auto">
          <a:xfrm>
            <a:off x="4266661" y="3156859"/>
            <a:ext cx="3429000" cy="239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63161" y="3283858"/>
            <a:ext cx="1968500" cy="2159000"/>
            <a:chOff x="432" y="2256"/>
            <a:chExt cx="1757" cy="1824"/>
          </a:xfrm>
        </p:grpSpPr>
        <p:pic>
          <p:nvPicPr>
            <p:cNvPr id="9" name="Picture 8" descr="fb101-gam-oddv0-sag16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56"/>
              <a:ext cx="1757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08" y="2928"/>
              <a:ext cx="528" cy="48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92161" y="1759858"/>
            <a:ext cx="571500" cy="5080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82661" y="4172858"/>
            <a:ext cx="762000" cy="6985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40342" y="573188"/>
            <a:ext cx="7311956" cy="5086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0342" y="57223"/>
            <a:ext cx="7441658" cy="526438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dirty="0"/>
              <a:t>Sampling on the Surface: Projection Fraction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46400" y="556975"/>
            <a:ext cx="7082896" cy="5086615"/>
            <a:chOff x="341280" y="668370"/>
            <a:chExt cx="8499475" cy="6103938"/>
          </a:xfrm>
        </p:grpSpPr>
        <p:pic>
          <p:nvPicPr>
            <p:cNvPr id="3" name="Picture 14" descr="r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41280" y="1066833"/>
              <a:ext cx="2592388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5" descr="r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313080" y="1066833"/>
              <a:ext cx="2592388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r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6248368" y="1066833"/>
              <a:ext cx="2592387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r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41280" y="3105183"/>
              <a:ext cx="2592388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r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313080" y="3105183"/>
              <a:ext cx="2592388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 descr="rh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6246780" y="3105183"/>
              <a:ext cx="2592388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 descr="rh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41280" y="5162583"/>
              <a:ext cx="2593975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 descr="r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3314668" y="5162583"/>
              <a:ext cx="2592387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 descr="rh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1672" r="1263" b="19841"/>
            <a:stretch>
              <a:fillRect/>
            </a:stretch>
          </p:blipFill>
          <p:spPr bwMode="auto">
            <a:xfrm>
              <a:off x="6248368" y="5162583"/>
              <a:ext cx="2592387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1201705" y="668370"/>
              <a:ext cx="708271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-0.1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4265580" y="2686084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+0.5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1141380" y="2686084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+0.3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7084980" y="668370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+0.1</a:t>
              </a: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3732180" y="668370"/>
              <a:ext cx="1570045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0.0 (white)</a:t>
              </a: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4189380" y="4743484"/>
              <a:ext cx="152003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+1.0 (pial)</a:t>
              </a: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1217580" y="4743484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+0.9</a:t>
              </a: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7084980" y="2686084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+0.7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7161180" y="4743484"/>
              <a:ext cx="77944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kern="0">
                  <a:solidFill>
                    <a:srgbClr val="FFFFFF"/>
                  </a:solidFill>
                </a:rPr>
                <a:t>+1.1</a:t>
              </a: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3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Surface Viewing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89000" y="1371865"/>
            <a:ext cx="7883261" cy="1631156"/>
            <a:chOff x="144" y="816"/>
            <a:chExt cx="5959" cy="123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816"/>
              <a:ext cx="3792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mri_vol2surf \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 --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mov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sig.nii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\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 --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reg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register.lta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\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 --hemi 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lh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\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 --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projfrac</a:t>
              </a: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0.5 \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 --o </a:t>
              </a:r>
              <a:r>
                <a:rPr lang="en-US" altLang="en-US" sz="1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lh.sig.mgh</a:t>
              </a:r>
              <a:endPara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311" y="816"/>
              <a:ext cx="3792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667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 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map in native functional space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 </a:t>
              </a:r>
              <a:r>
                <a:rPr lang="en-US" altLang="en-US" sz="1667" dirty="0" err="1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F</a:t>
              </a:r>
              <a:r>
                <a:rPr lang="en-US" altLang="en-US" sz="1667" dirty="0" err="1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reeSurfer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 registration file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 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hemisphere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 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projection fraction (half)</a:t>
              </a:r>
            </a:p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  <a:sym typeface="Wingdings" charset="2"/>
                </a:rPr>
                <a:t> 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output (Nvertices-x-1 </a:t>
              </a:r>
              <a:r>
                <a:rPr lang="en-US" altLang="en-US" sz="1667" dirty="0" err="1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mgh</a:t>
              </a:r>
              <a:r>
                <a:rPr lang="en-US" altLang="en-US" sz="1667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 format)</a:t>
              </a: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4762500"/>
            <a:ext cx="4639876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Easier command line to run 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freeview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: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tksurferfv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subject 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inflated -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aparc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 –overlay 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lh.sig.mgh</a:t>
            </a:r>
            <a:endParaRPr lang="en-US" altLang="en-US" sz="1167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89000" y="1016000"/>
            <a:ext cx="6824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Resample HRF Contrast Significance to left hemisphere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2500" y="3683000"/>
            <a:ext cx="52421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Load HRF Contrast Significance as overlay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98928" y="3175000"/>
            <a:ext cx="4915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rgbClr val="C00000"/>
                </a:solidFill>
                <a:latin typeface="+mn-lt"/>
              </a:rPr>
              <a:t>Note similarity to </a:t>
            </a:r>
            <a:r>
              <a:rPr lang="en-US" altLang="en-US" sz="2000" kern="0" dirty="0" err="1">
                <a:solidFill>
                  <a:srgbClr val="C00000"/>
                </a:solidFill>
                <a:latin typeface="+mn-lt"/>
              </a:rPr>
              <a:t>bbregister</a:t>
            </a:r>
            <a:r>
              <a:rPr lang="en-US" altLang="en-US" sz="2000" kern="0" dirty="0">
                <a:solidFill>
                  <a:srgbClr val="C00000"/>
                </a:solidFill>
                <a:latin typeface="+mn-lt"/>
              </a:rPr>
              <a:t> command!</a:t>
            </a:r>
          </a:p>
        </p:txBody>
      </p:sp>
      <p:pic>
        <p:nvPicPr>
          <p:cNvPr id="11" name="Picture 10" descr="r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21672" r="1263" b="19841"/>
          <a:stretch>
            <a:fillRect/>
          </a:stretch>
        </p:blipFill>
        <p:spPr bwMode="auto">
          <a:xfrm>
            <a:off x="6477000" y="4508500"/>
            <a:ext cx="1620573" cy="100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4191000"/>
            <a:ext cx="7773282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67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freeview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-f $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SUBJECTS_DIRsubject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/surf/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lh.inflated:annot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=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aparc.annot:overlay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=</a:t>
            </a:r>
            <a:r>
              <a:rPr lang="en-US" alt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lh.sig.mgh:overlay_threshold</a:t>
            </a: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=2,5 \</a:t>
            </a:r>
          </a:p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             -viewport 3d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1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7039" y="75180"/>
            <a:ext cx="767573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Surface Viewing, Overlay and ROIS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84797" y="902513"/>
            <a:ext cx="6135745" cy="4508500"/>
            <a:chOff x="987356" y="1083015"/>
            <a:chExt cx="7362894" cy="5410200"/>
          </a:xfrm>
        </p:grpSpPr>
        <p:sp>
          <p:nvSpPr>
            <p:cNvPr id="2" name="Rectangle 1"/>
            <p:cNvSpPr/>
            <p:nvPr/>
          </p:nvSpPr>
          <p:spPr>
            <a:xfrm>
              <a:off x="987356" y="1083015"/>
              <a:ext cx="3965643" cy="3733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pic>
          <p:nvPicPr>
            <p:cNvPr id="5" name="Picture 14" descr="fb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" t="23657" r="1579" b="19678"/>
            <a:stretch>
              <a:fillRect/>
            </a:stretch>
          </p:blipFill>
          <p:spPr bwMode="auto">
            <a:xfrm>
              <a:off x="1143000" y="1138578"/>
              <a:ext cx="339725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4953000" y="1083015"/>
              <a:ext cx="3397250" cy="5410200"/>
              <a:chOff x="3120" y="768"/>
              <a:chExt cx="2140" cy="3408"/>
            </a:xfrm>
          </p:grpSpPr>
          <p:pic>
            <p:nvPicPr>
              <p:cNvPr id="7" name="Picture 12" descr="fb1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" t="23657" r="1579" b="19678"/>
              <a:stretch>
                <a:fillRect/>
              </a:stretch>
            </p:blipFill>
            <p:spPr bwMode="auto">
              <a:xfrm>
                <a:off x="3120" y="2016"/>
                <a:ext cx="2140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 descr="fb1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" t="32051" r="1579" b="30171"/>
              <a:stretch>
                <a:fillRect/>
              </a:stretch>
            </p:blipFill>
            <p:spPr bwMode="auto">
              <a:xfrm>
                <a:off x="3120" y="3312"/>
                <a:ext cx="2140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5" descr="fb10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" t="23657" r="1579" b="21776"/>
              <a:stretch>
                <a:fillRect/>
              </a:stretch>
            </p:blipFill>
            <p:spPr bwMode="auto">
              <a:xfrm>
                <a:off x="3120" y="768"/>
                <a:ext cx="2140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16" descr="fb10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8" t="19460" r="22395" b="36467"/>
            <a:stretch>
              <a:fillRect/>
            </a:stretch>
          </p:blipFill>
          <p:spPr bwMode="auto">
            <a:xfrm>
              <a:off x="1447800" y="3140414"/>
              <a:ext cx="2474687" cy="167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740229" y="4143713"/>
            <a:ext cx="3960121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07" tIns="37042" rIns="75407" bIns="3704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SzPct val="100000"/>
              <a:buFontTx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Red/Yellow +, Blue/Cyan -</a:t>
            </a:r>
          </a:p>
          <a:p>
            <a:pPr eaLnBrk="1" hangingPunct="1">
              <a:buSzPct val="100000"/>
              <a:buFontTx/>
              <a:buChar char="•"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Parcellation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Outline</a:t>
            </a:r>
          </a:p>
          <a:p>
            <a:pPr eaLnBrk="1" hangingPunct="1">
              <a:buSzPct val="100000"/>
              <a:buFontTx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Average</a:t>
            </a:r>
          </a:p>
          <a:p>
            <a:pPr eaLnBrk="1" hangingPunct="1">
              <a:buSzPct val="100000"/>
              <a:buFontTx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88979" y="89647"/>
            <a:ext cx="7279533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/>
              <a:t>Surface-based Group Analysis</a:t>
            </a:r>
            <a:endParaRPr lang="en-US" sz="3833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20074" y="980875"/>
            <a:ext cx="7766725" cy="4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mris_preproc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--hemi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--o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lh.fsaverage.ces.mgh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--iv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subject1/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ces.nii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subject1func/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--iv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subject2/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ces.nii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subject2func/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--iv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subject3/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ces.nii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subject3func/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...</a:t>
            </a:r>
          </a:p>
          <a:p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After that, everything else is the same as a thickness study …</a:t>
            </a:r>
          </a:p>
          <a:p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ucida Sans Typewriter" charset="0"/>
            </a:endParaRPr>
          </a:p>
          <a:p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mris_fwhm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lh.fsaverage.ces.mgh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fwhm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10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--o lh.fsaverage.ces.sm10.mgh --cortex </a:t>
            </a:r>
          </a:p>
          <a:p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mri_glmfit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--surf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fsaverage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lh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--cortex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--y lh.fsaverage.ces.sm10.mgh ...</a:t>
            </a:r>
            <a:endParaRPr lang="en-US" altLang="en-US" sz="1667" dirty="0">
              <a:solidFill>
                <a:schemeClr val="tx1">
                  <a:lumMod val="75000"/>
                  <a:lumOff val="25000"/>
                </a:schemeClr>
              </a:solidFill>
              <a:latin typeface="Lucida Sans Typewrit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fMRI ROI Analysis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01011" y="1605064"/>
            <a:ext cx="566230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07" tIns="37042" rIns="75407" bIns="3704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HRF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Amplitude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Full Anatomical ROI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Functionally Constrained ROI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Volume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fMRI ROI Analysis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443143" y="965729"/>
            <a:ext cx="811689" cy="2399264"/>
            <a:chOff x="-11" y="758"/>
            <a:chExt cx="503" cy="2146"/>
          </a:xfrm>
        </p:grpSpPr>
        <p:pic>
          <p:nvPicPr>
            <p:cNvPr id="6" name="Picture 3" descr="sp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6" t="4442" r="1523" b="638"/>
            <a:stretch>
              <a:fillRect/>
            </a:stretch>
          </p:blipFill>
          <p:spPr bwMode="auto">
            <a:xfrm flipV="1">
              <a:off x="396" y="816"/>
              <a:ext cx="96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-11" y="758"/>
              <a:ext cx="409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+3%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21" y="1681"/>
              <a:ext cx="32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0%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2" y="2592"/>
              <a:ext cx="36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-3%</a:t>
              </a: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50302" y="3243586"/>
            <a:ext cx="1213794" cy="77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Contrast </a:t>
            </a:r>
          </a:p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Amplitude</a:t>
            </a:r>
          </a:p>
          <a:p>
            <a:pPr algn="ctr"/>
            <a:endParaRPr lang="en-US" altLang="en-US" sz="1667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01487" y="3972023"/>
            <a:ext cx="6920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E.g., average functional HRF amplitudes from voxels inside of superior temporal gyrus (light blue) regardless of significance.</a:t>
            </a:r>
          </a:p>
        </p:txBody>
      </p:sp>
      <p:pic>
        <p:nvPicPr>
          <p:cNvPr id="12" name="Picture 12" descr="hrf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9" y="1714500"/>
            <a:ext cx="1722778" cy="110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fbirn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5562" b="17250"/>
          <a:stretch>
            <a:fillRect/>
          </a:stretch>
        </p:blipFill>
        <p:spPr bwMode="auto">
          <a:xfrm>
            <a:off x="3404678" y="1143000"/>
            <a:ext cx="1705043" cy="21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birn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5562" b="17250"/>
          <a:stretch>
            <a:fillRect/>
          </a:stretch>
        </p:blipFill>
        <p:spPr bwMode="auto">
          <a:xfrm>
            <a:off x="5558274" y="1143000"/>
            <a:ext cx="1705043" cy="21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8213" y="73434"/>
            <a:ext cx="7619999" cy="622758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33" dirty="0"/>
              <a:t>Step 1. Resample HRF Contrast to anatomical space</a:t>
            </a:r>
          </a:p>
        </p:txBody>
      </p:sp>
      <p:pic>
        <p:nvPicPr>
          <p:cNvPr id="6" name="Picture 9" descr="f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8873" r="13846" b="29424"/>
          <a:stretch>
            <a:fillRect/>
          </a:stretch>
        </p:blipFill>
        <p:spPr bwMode="auto">
          <a:xfrm>
            <a:off x="5005688" y="922775"/>
            <a:ext cx="250295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fb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21294" r="14769" b="21294"/>
          <a:stretch>
            <a:fillRect/>
          </a:stretch>
        </p:blipFill>
        <p:spPr bwMode="auto">
          <a:xfrm>
            <a:off x="1587500" y="968713"/>
            <a:ext cx="1955271" cy="16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333500" y="2984500"/>
            <a:ext cx="4699000" cy="209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20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mri_vol2vol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mov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ces.nii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interp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nearest \ 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fstarg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--o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ces.anat.mgh</a:t>
            </a:r>
            <a:endParaRPr lang="en-US" altLang="en-US" sz="1833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619500" y="2984500"/>
            <a:ext cx="4479396" cy="209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2000" u="sng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Command name</a:t>
            </a: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HRF map in functional space</a:t>
            </a: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</a:t>
            </a:r>
            <a:r>
              <a:rPr lang="en-US" altLang="en-US" sz="1833" dirty="0" err="1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FreeSurfer</a:t>
            </a:r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 Registration File</a:t>
            </a: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Nearest neighbor interpolation</a:t>
            </a: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Specify anatomical output space</a:t>
            </a:r>
          </a:p>
          <a:p>
            <a:r>
              <a:rPr lang="en-US" altLang="en-US" sz="1833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" charset="2"/>
              </a:rPr>
              <a:t> Output file in anatomical space</a:t>
            </a:r>
            <a:endParaRPr lang="en-US" altLang="en-US" sz="1833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3750550" y="1714500"/>
            <a:ext cx="1079500" cy="635000"/>
          </a:xfrm>
          <a:prstGeom prst="right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087607" y="5155663"/>
            <a:ext cx="7145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Note similarity to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bbregister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and mri_vol2surf commands!</a:t>
            </a:r>
          </a:p>
        </p:txBody>
      </p:sp>
      <p:pic>
        <p:nvPicPr>
          <p:cNvPr id="12" name="Picture 24" descr="hrf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667000"/>
            <a:ext cx="832115" cy="5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Outline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16000" y="1143001"/>
            <a:ext cx="72390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Visualize individual fMRI results on 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anatomical volume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cs typeface="News Gothic MT"/>
              </a:rPr>
              <a:t>surface sampling and viewing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cs typeface="News Gothic MT"/>
              </a:rPr>
              <a:t> Surface-based fMRI group analysis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ROI, Intensity Study: </a:t>
            </a:r>
          </a:p>
          <a:p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Average HRF inside of an ROI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ROI, Volume Study: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Count number of voxels above threshold in an anatomical ROI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8213" y="73434"/>
            <a:ext cx="7619999" cy="622758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33" dirty="0"/>
              <a:t>Step 2: Average HRF Contrast within ROIs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2500" y="1079500"/>
            <a:ext cx="6921500" cy="1502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mri_segstats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seg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$SUBJECTS_DIR/subject/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/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aseg.mgz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ctab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$FREESURFER_HOME/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FreeSurferColorLUT.txt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ces.anat.mgh</a:t>
            </a: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3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--sum </a:t>
            </a:r>
            <a:r>
              <a:rPr lang="en-US" altLang="en-US" sz="18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ces.aseg.stats</a:t>
            </a:r>
            <a:endParaRPr lang="en-US" altLang="en-US" sz="1833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8322" y="2701208"/>
            <a:ext cx="7703136" cy="938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Notes: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--</a:t>
            </a: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 the segmentation (e.g.,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aseg.mgz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aparc+aseg.mgz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etc.)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--</a:t>
            </a: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ctab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 matching color lookup table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2448" y="3775982"/>
            <a:ext cx="7265458" cy="1784719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Output File: </a:t>
            </a: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ces.aseg.stats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simple text file with same format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aseg.stats</a:t>
            </a:r>
            <a:endParaRPr lang="en-US" altLang="en-US" sz="1833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multiple subjects can be combined with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asegstats2table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can be used to extract a waveform from an fMRI volume,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,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   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--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fmri.anat.mgh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--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avgwf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output.dat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output.dat will have a row for each time point and a column for each ROI</a:t>
            </a:r>
          </a:p>
        </p:txBody>
      </p:sp>
      <p:pic>
        <p:nvPicPr>
          <p:cNvPr id="8" name="Picture 11" descr="f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8873" r="13846" b="29424"/>
          <a:stretch>
            <a:fillRect/>
          </a:stretch>
        </p:blipFill>
        <p:spPr bwMode="auto">
          <a:xfrm>
            <a:off x="7048500" y="1254125"/>
            <a:ext cx="123295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83865" y="40534"/>
            <a:ext cx="6500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Functionally Constraining ROIs</a:t>
            </a:r>
          </a:p>
        </p:txBody>
      </p:sp>
      <p:sp>
        <p:nvSpPr>
          <p:cNvPr id="8" name="Oval 7"/>
          <p:cNvSpPr/>
          <p:nvPr/>
        </p:nvSpPr>
        <p:spPr>
          <a:xfrm>
            <a:off x="2866145" y="1475334"/>
            <a:ext cx="2643308" cy="359612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42663" y="2489627"/>
            <a:ext cx="945136" cy="860611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99755" y="2551099"/>
            <a:ext cx="776087" cy="1360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001" y="1141183"/>
            <a:ext cx="240630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ROI1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(</a:t>
            </a:r>
            <a:r>
              <a:rPr lang="en-US" sz="2000" dirty="0" err="1">
                <a:solidFill>
                  <a:srgbClr val="92D050"/>
                </a:solidFill>
              </a:rPr>
              <a:t>eg</a:t>
            </a:r>
            <a:r>
              <a:rPr lang="en-US" sz="2000" dirty="0">
                <a:solidFill>
                  <a:srgbClr val="92D050"/>
                </a:solidFill>
              </a:rPr>
              <a:t>, precentral gyrus)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4932" y="1449580"/>
            <a:ext cx="1465335" cy="1328543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13623" y="3658842"/>
            <a:ext cx="1874176" cy="275383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276020" y="3188479"/>
            <a:ext cx="1111526" cy="47036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879845" y="3685592"/>
            <a:ext cx="804263" cy="1106662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09453" y="4483782"/>
            <a:ext cx="244490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ROI2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eg</a:t>
            </a:r>
            <a:r>
              <a:rPr lang="en-US" sz="2000" dirty="0">
                <a:solidFill>
                  <a:srgbClr val="FF0000"/>
                </a:solidFill>
              </a:rPr>
              <a:t>, superior parietal)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8390" y="3618785"/>
            <a:ext cx="183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fMRI Blob</a:t>
            </a:r>
          </a:p>
        </p:txBody>
      </p:sp>
      <p:pic>
        <p:nvPicPr>
          <p:cNvPr id="20" name="Picture 11" descr="f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8873" r="13846" b="29424"/>
          <a:stretch>
            <a:fillRect/>
          </a:stretch>
        </p:blipFill>
        <p:spPr bwMode="auto">
          <a:xfrm>
            <a:off x="6300666" y="888824"/>
            <a:ext cx="2305200" cy="204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3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66145" y="1475334"/>
            <a:ext cx="2643308" cy="359612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42663" y="2489627"/>
            <a:ext cx="945136" cy="860611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99755" y="2551099"/>
            <a:ext cx="776087" cy="1360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001" y="1141183"/>
            <a:ext cx="240630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ROI1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(</a:t>
            </a:r>
            <a:r>
              <a:rPr lang="en-US" sz="2000" dirty="0" err="1">
                <a:solidFill>
                  <a:srgbClr val="92D050"/>
                </a:solidFill>
              </a:rPr>
              <a:t>eg</a:t>
            </a:r>
            <a:r>
              <a:rPr lang="en-US" sz="2000" dirty="0">
                <a:solidFill>
                  <a:srgbClr val="92D050"/>
                </a:solidFill>
              </a:rPr>
              <a:t>, precentral gyrus)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5971" y="1457018"/>
            <a:ext cx="21764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ROI1-fMRI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Intersection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68390" y="3618785"/>
            <a:ext cx="183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fMRI Blob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4932" y="1449580"/>
            <a:ext cx="1465335" cy="1328543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50564" y="2471311"/>
            <a:ext cx="2833884" cy="448621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13623" y="3658842"/>
            <a:ext cx="1874176" cy="275383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276020" y="3188479"/>
            <a:ext cx="1111526" cy="47036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879845" y="3685592"/>
            <a:ext cx="804263" cy="1106662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09453" y="4483782"/>
            <a:ext cx="244490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ROI2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eg</a:t>
            </a:r>
            <a:r>
              <a:rPr lang="en-US" sz="2000" dirty="0">
                <a:solidFill>
                  <a:srgbClr val="FF0000"/>
                </a:solidFill>
              </a:rPr>
              <a:t>, superior parietal)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65017" y="2833955"/>
            <a:ext cx="21764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ROI2-fMRI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Intersection</a:t>
            </a:r>
            <a:endParaRPr lang="en-US" sz="3200" dirty="0"/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>
            <a:off x="4399860" y="3372564"/>
            <a:ext cx="1765157" cy="40225"/>
          </a:xfrm>
          <a:prstGeom prst="straightConnector1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83865" y="40534"/>
            <a:ext cx="6500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Functionally Constraining ROIs</a:t>
            </a:r>
          </a:p>
        </p:txBody>
      </p:sp>
    </p:spTree>
    <p:extLst>
      <p:ext uri="{BB962C8B-B14F-4D97-AF65-F5344CB8AC3E}">
        <p14:creationId xmlns:p14="http://schemas.microsoft.com/office/powerpoint/2010/main" val="1021936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883119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dirty="0"/>
              <a:t>Average HRF within a Functionally Active area inside of an Anatomical ROI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85121" y="1067170"/>
            <a:ext cx="742899" cy="2077650"/>
            <a:chOff x="-11" y="758"/>
            <a:chExt cx="678" cy="2204"/>
          </a:xfrm>
        </p:grpSpPr>
        <p:pic>
          <p:nvPicPr>
            <p:cNvPr id="5" name="Picture 3" descr="sp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6" t="4442" r="1523" b="638"/>
            <a:stretch>
              <a:fillRect/>
            </a:stretch>
          </p:blipFill>
          <p:spPr bwMode="auto">
            <a:xfrm flipV="1">
              <a:off x="571" y="816"/>
              <a:ext cx="96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-11" y="758"/>
              <a:ext cx="60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+3%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21" y="1681"/>
              <a:ext cx="47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0%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2" y="2592"/>
              <a:ext cx="54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-3%</a:t>
              </a: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36810" y="2939710"/>
            <a:ext cx="1213794" cy="77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Contrast </a:t>
            </a:r>
          </a:p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Amplitude</a:t>
            </a:r>
          </a:p>
          <a:p>
            <a:pPr algn="ctr"/>
            <a:endParaRPr lang="en-US" altLang="en-US" sz="1667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" name="Picture 12" descr="hrf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62" y="1540324"/>
            <a:ext cx="1722778" cy="110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fbirn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5562" b="17250"/>
          <a:stretch>
            <a:fillRect/>
          </a:stretch>
        </p:blipFill>
        <p:spPr bwMode="auto">
          <a:xfrm>
            <a:off x="3477075" y="1258306"/>
            <a:ext cx="1342308" cy="16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95000" y="2958937"/>
            <a:ext cx="1714500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Significance </a:t>
            </a:r>
          </a:p>
          <a:p>
            <a:pPr algn="ctr"/>
            <a:r>
              <a:rPr lang="en-US" altLang="en-US" sz="1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(p&lt;.01)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034912" y="4458899"/>
            <a:ext cx="73660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p&lt;.01 (sig&gt;2) regardless of sign (yellow or blue), or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p&lt;.01 (sig&gt;2) for positive activation (yellow only), or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p&lt;.01 (sig&gt;2) for negative activation (blue only)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921424" y="3523406"/>
            <a:ext cx="7220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E.g., average functional HRF amplitudes from voxels inside of superior temporal gyrus (light blue) for voxels that have</a:t>
            </a:r>
          </a:p>
        </p:txBody>
      </p:sp>
      <p:pic>
        <p:nvPicPr>
          <p:cNvPr id="15" name="Picture 22" descr="fbirn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5562" b="17250"/>
          <a:stretch>
            <a:fillRect/>
          </a:stretch>
        </p:blipFill>
        <p:spPr bwMode="auto">
          <a:xfrm>
            <a:off x="6682501" y="1244437"/>
            <a:ext cx="1340114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fbirn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15625" b="17188"/>
          <a:stretch>
            <a:fillRect/>
          </a:stretch>
        </p:blipFill>
        <p:spPr bwMode="auto">
          <a:xfrm>
            <a:off x="5281531" y="1244437"/>
            <a:ext cx="1340115" cy="16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90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52500" y="89647"/>
            <a:ext cx="7225770" cy="883119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dirty="0"/>
              <a:t>Masked Average HRF within a Functionally Active Area inside of an Anatomical ROI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5770" y="3319629"/>
            <a:ext cx="8012735" cy="181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Masked</a:t>
            </a:r>
            <a:r>
              <a:rPr lang="en-US" altLang="en-US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average HRF contrast within functionally constrained ROIs (Step 2)</a:t>
            </a:r>
            <a:endParaRPr lang="en-US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mri_segstats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$SUBJECTS_DIR/subject/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/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aseg.mgz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ctab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$FREESURFER_HOME/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FreeSurferColorLUT.txt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ces.anat.mgh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--sum </a:t>
            </a: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ces.aseg.mask.stats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--mask </a:t>
            </a: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sig.anat.mgh</a:t>
            </a:r>
            <a:r>
              <a:rPr lang="en-US" altLang="en-US" sz="18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--mask-thresh 2 --mask-sign abs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2500" y="945240"/>
            <a:ext cx="722577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Resample HRF Contrast </a:t>
            </a:r>
            <a:r>
              <a:rPr lang="en-US" altLang="en-US" sz="20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Significance</a:t>
            </a:r>
            <a:r>
              <a:rPr lang="en-US" altLang="en-US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anatomical space (Step 1b)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mri_vol2vol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mov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sig.nii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interp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nearest \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</a:t>
            </a:r>
            <a:r>
              <a:rPr lang="en-US" alt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fstarg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\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--o </a:t>
            </a:r>
            <a:r>
              <a:rPr lang="en-US" altLang="en-US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sig.anat.mgh</a:t>
            </a:r>
            <a:endParaRPr lang="en-US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</p:txBody>
      </p:sp>
      <p:pic>
        <p:nvPicPr>
          <p:cNvPr id="7" name="Picture 6" descr="fbirn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15625" b="17188"/>
          <a:stretch>
            <a:fillRect/>
          </a:stretch>
        </p:blipFill>
        <p:spPr bwMode="auto">
          <a:xfrm>
            <a:off x="5397500" y="1476829"/>
            <a:ext cx="1340115" cy="16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297" y="5343467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(abs = absolute, ignore sign of sig map (alt: </a:t>
            </a:r>
            <a:r>
              <a:rPr lang="en-US" altLang="en-US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</a:t>
            </a:r>
            <a:r>
              <a:rPr lang="en-US" alt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neg)):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09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Summary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6943" y="927869"/>
            <a:ext cx="8240486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Multi/Cross-modal map (HRF Amplitude, FA)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Multimodal Integration requires a Reference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Reference/Template is: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Same size as multimodal map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Voxel-to-voxel alignment with map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Has better anatomical contrast</a:t>
            </a:r>
          </a:p>
          <a:p>
            <a:pPr lvl="2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Baseline functional</a:t>
            </a:r>
          </a:p>
          <a:p>
            <a:pPr lvl="2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Low-B DTI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Usually a motion corrected template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Volume and Intensity ROI Analyses</a:t>
            </a:r>
          </a:p>
          <a:p>
            <a:pPr lvl="1"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Functionally-constrained ROI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4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Tutorial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1" y="1092620"/>
            <a:ext cx="7620000" cy="409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Registration – check registration</a:t>
            </a:r>
          </a:p>
          <a:p>
            <a:pPr>
              <a:buFontTx/>
              <a:buAutoNum type="arabicPeriod"/>
            </a:pPr>
            <a:endParaRPr lang="en-US" altLang="en-US" sz="2167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buFontTx/>
              <a:buAutoNum type="arabi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fMRI Integration (Sensorimotor Paradigm)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Individual</a:t>
            </a:r>
          </a:p>
          <a:p>
            <a:pPr marL="1238200" lvl="2" indent="-476231">
              <a:buFont typeface="+mj-lt"/>
              <a:buAutoNum type="romanL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Volume view sig</a:t>
            </a:r>
          </a:p>
          <a:p>
            <a:pPr marL="1238200" lvl="2" indent="-476231">
              <a:buFont typeface="+mj-lt"/>
              <a:buAutoNum type="romanL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Surface view sig</a:t>
            </a:r>
          </a:p>
          <a:p>
            <a:pPr marL="1238200" lvl="2" indent="-476231">
              <a:buFont typeface="+mj-lt"/>
              <a:buAutoNum type="romanL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analysis with &amp; without functional constraint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Group</a:t>
            </a:r>
          </a:p>
          <a:p>
            <a:pPr marL="1238200" lvl="2" indent="-476231">
              <a:buFont typeface="+mj-lt"/>
              <a:buAutoNum type="romanLcPeriod"/>
            </a:pPr>
            <a:r>
              <a:rPr lang="en-US" altLang="en-US" sz="2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mris_preproc</a:t>
            </a:r>
            <a:endParaRPr lang="en-US" altLang="en-US" sz="2167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238200" lvl="2" indent="-476231">
              <a:buFont typeface="+mj-lt"/>
              <a:buAutoNum type="romanL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analysis (asegstats2table)</a:t>
            </a:r>
          </a:p>
          <a:p>
            <a:pPr marL="323800" indent="-476231">
              <a:buFont typeface="+mj-lt"/>
              <a:buAutoNum type="arabicPeriod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DTI Analysis is there too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17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6009" y="1643129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End of Presentation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44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5597" y="89647"/>
            <a:ext cx="7621750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Quick Review: DTI Integration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66982" y="1143000"/>
            <a:ext cx="764678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View FA, etc., on subject</a:t>
            </a:r>
            <a:r>
              <a:rPr lang="ja-JP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’</a:t>
            </a:r>
            <a:r>
              <a:rPr lang="en-US" altLang="ja-JP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 anatomical volume </a:t>
            </a:r>
          </a:p>
          <a:p>
            <a:pPr>
              <a:buFontTx/>
              <a:buChar char="•"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Intensity ROI Study: Average FA, etc., inside of White Matter </a:t>
            </a:r>
            <a:r>
              <a:rPr lang="en-US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Parcellation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ROIs (</a:t>
            </a:r>
            <a:r>
              <a:rPr lang="en-US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wmparc.mgz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74413" y="2934796"/>
            <a:ext cx="2604910" cy="2580594"/>
            <a:chOff x="3286333" y="2652572"/>
            <a:chExt cx="2604910" cy="2580594"/>
          </a:xfrm>
        </p:grpSpPr>
        <p:pic>
          <p:nvPicPr>
            <p:cNvPr id="3" name="Picture 6" descr="be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07" t="24861" r="22308" b="29297"/>
            <a:stretch>
              <a:fillRect/>
            </a:stretch>
          </p:blipFill>
          <p:spPr bwMode="auto">
            <a:xfrm>
              <a:off x="3286333" y="2652572"/>
              <a:ext cx="2604910" cy="224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811889" y="4833056"/>
              <a:ext cx="1838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wmparc.mgz</a:t>
              </a:r>
              <a:endPara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3355" y="89647"/>
            <a:ext cx="7839892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Quick Review: DTI Integration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0442" y="962396"/>
            <a:ext cx="7458210" cy="429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Motion</a:t>
            </a:r>
            <a:r>
              <a:rPr lang="en-US" altLang="en-US" sz="23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/Eddy Current</a:t>
            </a: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Correction (MC Template) 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Usually a low-b volume 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Use for registration template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bbregister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mov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mctemplate.nii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--s subject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init-fsl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lta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endParaRPr lang="en-US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freeview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-v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mctemplate.nii:reg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=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-f $SUBJECTS_DIR/subject/surf/?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h.white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First-Level (Individual) Analysis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Fit Tensor Model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Maps: FA (0-1), ADC, Eigenvectors, </a:t>
            </a:r>
            <a:r>
              <a:rPr lang="en-US" altLang="en-US" sz="2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etc</a:t>
            </a:r>
            <a:endParaRPr lang="en-US" altLang="en-US" sz="25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All in alignment with MC Template!!!!</a:t>
            </a:r>
            <a:endParaRPr lang="en-US" altLang="en-US" sz="1667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25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0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0649" y="89647"/>
            <a:ext cx="7333013" cy="1078093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Hemodynamic Response</a:t>
            </a:r>
          </a:p>
          <a:p>
            <a:r>
              <a:rPr lang="en-US" sz="3000" dirty="0"/>
              <a:t>(BOLD)</a:t>
            </a:r>
          </a:p>
        </p:txBody>
      </p:sp>
      <p:pic>
        <p:nvPicPr>
          <p:cNvPr id="3" name="Picture 2" descr="hrf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69" y="1160320"/>
            <a:ext cx="6879167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88000" y="3340102"/>
            <a:ext cx="11464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67" kern="0">
                <a:solidFill>
                  <a:srgbClr val="000000"/>
                </a:solidFill>
              </a:rPr>
              <a:t>TR (~2sec)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620699" y="1941780"/>
            <a:ext cx="67733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36032" y="1550197"/>
            <a:ext cx="204735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67" kern="0">
                <a:solidFill>
                  <a:srgbClr val="000000"/>
                </a:solidFill>
              </a:rPr>
              <a:t>Time-to-Peak (~6sec)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721365" y="2375697"/>
            <a:ext cx="1381289" cy="1714500"/>
            <a:chOff x="2568" y="1392"/>
            <a:chExt cx="1174" cy="1296"/>
          </a:xfrm>
        </p:grpSpPr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568" y="1392"/>
              <a:ext cx="528" cy="1296"/>
            </a:xfrm>
            <a:custGeom>
              <a:avLst/>
              <a:gdLst>
                <a:gd name="T0" fmla="*/ 0 w 528"/>
                <a:gd name="T1" fmla="*/ 0 h 1296"/>
                <a:gd name="T2" fmla="*/ 96 w 528"/>
                <a:gd name="T3" fmla="*/ 576 h 1296"/>
                <a:gd name="T4" fmla="*/ 288 w 528"/>
                <a:gd name="T5" fmla="*/ 1008 h 1296"/>
                <a:gd name="T6" fmla="*/ 528 w 528"/>
                <a:gd name="T7" fmla="*/ 1296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1296"/>
                <a:gd name="T14" fmla="*/ 528 w 528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1296">
                  <a:moveTo>
                    <a:pt x="0" y="0"/>
                  </a:moveTo>
                  <a:cubicBezTo>
                    <a:pt x="24" y="204"/>
                    <a:pt x="48" y="408"/>
                    <a:pt x="96" y="576"/>
                  </a:cubicBezTo>
                  <a:cubicBezTo>
                    <a:pt x="144" y="744"/>
                    <a:pt x="216" y="888"/>
                    <a:pt x="288" y="1008"/>
                  </a:cubicBezTo>
                  <a:cubicBezTo>
                    <a:pt x="360" y="1128"/>
                    <a:pt x="444" y="1212"/>
                    <a:pt x="528" y="1296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798" y="1641"/>
              <a:ext cx="944" cy="26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67" kern="0">
                  <a:solidFill>
                    <a:srgbClr val="000000"/>
                  </a:solidFill>
                </a:rPr>
                <a:t>Dispersion</a:t>
              </a: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672543" y="4111363"/>
            <a:ext cx="1183853" cy="635000"/>
            <a:chOff x="3376" y="2704"/>
            <a:chExt cx="1007" cy="480"/>
          </a:xfrm>
        </p:grpSpPr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376" y="2704"/>
              <a:ext cx="100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67" kern="0">
                  <a:solidFill>
                    <a:srgbClr val="000000"/>
                  </a:solidFill>
                </a:rPr>
                <a:t>Undershoot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3384" y="294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Times New Roman" charset="0"/>
                <a:ea typeface="ＭＳ Ｐゴシック" charset="-128"/>
              </a:endParaRPr>
            </a:p>
          </p:txBody>
        </p:sp>
      </p:grpSp>
      <p:sp useBgFill="1"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750844" y="3403603"/>
            <a:ext cx="1218603" cy="60542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67" kern="0" dirty="0">
                <a:solidFill>
                  <a:srgbClr val="000000"/>
                </a:solidFill>
              </a:rPr>
              <a:t>Equilibrium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67" kern="0" dirty="0">
                <a:solidFill>
                  <a:srgbClr val="000000"/>
                </a:solidFill>
              </a:rPr>
              <a:t>(~16-32sec)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088886" y="4737102"/>
            <a:ext cx="1561646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67" kern="0" dirty="0">
                <a:solidFill>
                  <a:srgbClr val="000000"/>
                </a:solidFill>
              </a:rPr>
              <a:t>Delay (~1-2sec)</a:t>
            </a: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6942667" y="3975103"/>
            <a:ext cx="281782" cy="571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643188" y="4726519"/>
            <a:ext cx="22621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80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8761" y="89647"/>
            <a:ext cx="8305800" cy="734531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dirty="0"/>
              <a:t>Multiple Presentations/Averaging</a:t>
            </a:r>
          </a:p>
        </p:txBody>
      </p:sp>
      <p:pic>
        <p:nvPicPr>
          <p:cNvPr id="5" name="Picture 3" descr="avg+hrf+noi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38501"/>
            <a:ext cx="2823104" cy="181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rf+nois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889000"/>
            <a:ext cx="7109354" cy="228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rf+nois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20" y="3238500"/>
            <a:ext cx="2823104" cy="181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7815" y="5032375"/>
            <a:ext cx="748544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Individual Output: HRF Amp, HRF </a:t>
            </a:r>
            <a:r>
              <a:rPr lang="en-US" alt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</a:t>
            </a: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p/z/t/F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39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892" y="89647"/>
            <a:ext cx="8990319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ea typeface="ＭＳ Ｐゴシック" charset="-128"/>
              </a:rPr>
              <a:t>Volume Viewing , Alternative Command</a:t>
            </a:r>
            <a:endParaRPr lang="en-US" sz="3600" dirty="0"/>
          </a:p>
        </p:txBody>
      </p:sp>
      <p:pic>
        <p:nvPicPr>
          <p:cNvPr id="3" name="Picture 4" descr="f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8873" r="13846" b="17744"/>
          <a:stretch>
            <a:fillRect/>
          </a:stretch>
        </p:blipFill>
        <p:spPr bwMode="auto">
          <a:xfrm>
            <a:off x="6955336" y="1310694"/>
            <a:ext cx="1708929" cy="180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52500" y="2272882"/>
            <a:ext cx="7429500" cy="31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sig.nii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significance map in native functional space.</a:t>
            </a: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Could have been z, t, or F map as well.</a:t>
            </a:r>
            <a:endParaRPr lang="en-US" altLang="en-US" sz="1833" u="sng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register.lta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FreeSurfer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registration file</a:t>
            </a:r>
            <a:endParaRPr lang="en-US" altLang="en-US" sz="1833" u="sng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fthresh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lower threshold (value depends on map).</a:t>
            </a: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You can change this in the interface.</a:t>
            </a:r>
            <a:endParaRPr lang="en-US" altLang="en-US" sz="1833" u="sng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fmax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saturation threshold. (value depends on map).</a:t>
            </a: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You can change this in the interface.</a:t>
            </a: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aparc+aseg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display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aparc+aseg.mgz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defTabSz="761970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You can load this from the interface, too.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04902" y="937988"/>
            <a:ext cx="3815468" cy="12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freeview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tkmedit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subject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orig.mgz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 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aparc+aseg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 -overlay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sig.nii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  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fthresh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2 -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fmax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4</a:t>
            </a:r>
            <a:endParaRPr lang="en-US" altLang="en-US" sz="1833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5717" y="89647"/>
            <a:ext cx="8107631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Statistical Parametric Map </a:t>
            </a:r>
            <a:r>
              <a:rPr lang="en-US" sz="3000" dirty="0"/>
              <a:t>(SPM)</a:t>
            </a:r>
          </a:p>
        </p:txBody>
      </p:sp>
      <p:pic>
        <p:nvPicPr>
          <p:cNvPr id="3" name="Picture 3" descr="s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5856" r="16061" b="17212"/>
          <a:stretch>
            <a:fillRect/>
          </a:stretch>
        </p:blipFill>
        <p:spPr bwMode="auto">
          <a:xfrm>
            <a:off x="6039115" y="1081315"/>
            <a:ext cx="1987021" cy="257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p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5856" r="16061" b="17212"/>
          <a:stretch>
            <a:fillRect/>
          </a:stretch>
        </p:blipFill>
        <p:spPr bwMode="auto">
          <a:xfrm>
            <a:off x="1297782" y="1079500"/>
            <a:ext cx="1987021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5856" r="16061" b="17212"/>
          <a:stretch>
            <a:fillRect/>
          </a:stretch>
        </p:blipFill>
        <p:spPr bwMode="auto">
          <a:xfrm>
            <a:off x="3678201" y="1079500"/>
            <a:ext cx="198569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72571" y="1035429"/>
            <a:ext cx="638370" cy="2698371"/>
            <a:chOff x="-11" y="758"/>
            <a:chExt cx="543" cy="2098"/>
          </a:xfrm>
        </p:grpSpPr>
        <p:pic>
          <p:nvPicPr>
            <p:cNvPr id="8" name="Picture 7" descr="sp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6" t="4442" r="1523" b="638"/>
            <a:stretch>
              <a:fillRect/>
            </a:stretch>
          </p:blipFill>
          <p:spPr bwMode="auto">
            <a:xfrm flipV="1">
              <a:off x="396" y="816"/>
              <a:ext cx="96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-11" y="758"/>
              <a:ext cx="50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+3%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0" y="1680"/>
              <a:ext cx="4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0%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2" y="2592"/>
              <a:ext cx="46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667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-3%</a:t>
              </a: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98361" y="3774315"/>
            <a:ext cx="262975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Contrast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Amplitude</a:t>
            </a:r>
          </a:p>
          <a:p>
            <a:pPr algn="ctr"/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CON, COPE, CES</a:t>
            </a:r>
            <a:endParaRPr lang="en-US" altLang="en-US" sz="2000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410413" y="3774316"/>
            <a:ext cx="2586477" cy="122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Contrast Amplitude</a:t>
            </a:r>
          </a:p>
          <a:p>
            <a:pPr algn="ctr"/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Variance</a:t>
            </a:r>
          </a:p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(Error Bars)</a:t>
            </a:r>
          </a:p>
          <a:p>
            <a:pPr algn="ctr"/>
            <a:r>
              <a:rPr lang="en-US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VARCOPE, CESVAR</a:t>
            </a:r>
            <a:endParaRPr lang="en-US" altLang="en-US" sz="1333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742782" y="3722912"/>
            <a:ext cx="26392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Significance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t-Map (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p,z,F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Thresholded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p&lt;.01)</a:t>
            </a:r>
          </a:p>
          <a:p>
            <a:pPr algn="ctr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sig=-log10(p)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62000" y="4818738"/>
            <a:ext cx="3287695" cy="68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3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ja-JP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altLang="ja-JP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Massive Univariate Analysis</a:t>
            </a:r>
            <a:r>
              <a:rPr lang="ja-JP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endParaRPr lang="en-US" altLang="ja-JP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-- Analyze each voxel separately</a:t>
            </a:r>
            <a:endParaRPr lang="en-US" altLang="en-US" sz="1500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6" name="Picture 15" descr="hrf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4" y="4377868"/>
            <a:ext cx="832115" cy="5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5286" y="89647"/>
            <a:ext cx="7260772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/>
              <a:t>fMRI Preprocessing Overview</a:t>
            </a:r>
            <a:endParaRPr lang="en-US" sz="3833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4029" y="1152075"/>
            <a:ext cx="7913914" cy="335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Motion Correction (MC Template) 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Use reference/template for registration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2167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bbregister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mov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template.nii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--bold --s subject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init-fsl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--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lta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endParaRPr lang="en-US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freeview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-v 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template.nii:reg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=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register.lta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-f $SUBJECTS_DIR/subject/surf/?</a:t>
            </a:r>
            <a:r>
              <a:rPr lang="en-US" altLang="en-US" sz="15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h.white</a:t>
            </a:r>
            <a:r>
              <a:rPr lang="en-US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rPr>
              <a:t> </a:t>
            </a:r>
          </a:p>
          <a:p>
            <a:pPr marL="0" lvl="1"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Do not use </a:t>
            </a:r>
            <a:r>
              <a:rPr lang="en-US" altLang="en-US" sz="2167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nonlinear</a:t>
            </a: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resampling to </a:t>
            </a:r>
            <a:r>
              <a:rPr lang="en-US" altLang="en-US" sz="2167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Talairach</a:t>
            </a: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/MNI 		space. Best work in native space!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Do not spatially smooth (3D) (set </a:t>
            </a:r>
            <a:r>
              <a:rPr lang="en-US" altLang="en-US" sz="2167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fwhm</a:t>
            </a:r>
            <a:r>
              <a:rPr lang="en-US" altLang="en-US" sz="21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=0 in SPM…) 	we do not smooth in volume, rather on surface later!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71700" y="1028700"/>
            <a:ext cx="6134100" cy="4343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869" y="61444"/>
            <a:ext cx="7762871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Reference and Parametric Map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36145" y="1068618"/>
            <a:ext cx="6043083" cy="4274344"/>
            <a:chOff x="1139" y="528"/>
            <a:chExt cx="4568" cy="3231"/>
          </a:xfrm>
          <a:noFill/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139" y="528"/>
              <a:ext cx="4567" cy="1679"/>
              <a:chOff x="705" y="528"/>
              <a:chExt cx="4567" cy="1679"/>
            </a:xfrm>
            <a:grpFill/>
          </p:grpSpPr>
          <p:pic>
            <p:nvPicPr>
              <p:cNvPr id="10" name="Picture 6" descr="fb1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21294" r="14769" b="21294"/>
              <a:stretch>
                <a:fillRect/>
              </a:stretch>
            </p:blipFill>
            <p:spPr bwMode="auto">
              <a:xfrm>
                <a:off x="705" y="741"/>
                <a:ext cx="1478" cy="12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5" descr="fb1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8873" r="14769" b="14195"/>
              <a:stretch>
                <a:fillRect/>
              </a:stretch>
            </p:blipFill>
            <p:spPr bwMode="auto">
              <a:xfrm>
                <a:off x="3794" y="528"/>
                <a:ext cx="1478" cy="167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fb1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21294" r="14769" b="21294"/>
              <a:stretch>
                <a:fillRect/>
              </a:stretch>
            </p:blipFill>
            <p:spPr bwMode="auto">
              <a:xfrm>
                <a:off x="2220" y="741"/>
                <a:ext cx="1478" cy="12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139" y="2080"/>
              <a:ext cx="4568" cy="1679"/>
              <a:chOff x="705" y="2256"/>
              <a:chExt cx="4568" cy="1679"/>
            </a:xfrm>
            <a:grpFill/>
          </p:grpSpPr>
          <p:pic>
            <p:nvPicPr>
              <p:cNvPr id="7" name="Picture 6" descr="fb10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21294" r="14769" b="21294"/>
              <a:stretch>
                <a:fillRect/>
              </a:stretch>
            </p:blipFill>
            <p:spPr bwMode="auto">
              <a:xfrm>
                <a:off x="2220" y="2469"/>
                <a:ext cx="1478" cy="12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8" descr="fb10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8873" r="14769" b="14195"/>
              <a:stretch>
                <a:fillRect/>
              </a:stretch>
            </p:blipFill>
            <p:spPr bwMode="auto">
              <a:xfrm>
                <a:off x="3795" y="2256"/>
                <a:ext cx="1478" cy="167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fb10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69" t="21294" r="14769" b="21294"/>
              <a:stretch>
                <a:fillRect/>
              </a:stretch>
            </p:blipFill>
            <p:spPr bwMode="auto">
              <a:xfrm>
                <a:off x="705" y="2469"/>
                <a:ext cx="1478" cy="12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1515" y="1661886"/>
            <a:ext cx="15209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Functional</a:t>
            </a:r>
          </a:p>
          <a:p>
            <a:pPr algn="ctr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Reference</a:t>
            </a:r>
          </a:p>
          <a:p>
            <a:pPr algn="ctr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bbregister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 MC)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1139" y="3630386"/>
            <a:ext cx="2130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Reference &amp;</a:t>
            </a:r>
          </a:p>
          <a:p>
            <a:pPr algn="ctr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Parametric Map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4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729" y="89647"/>
            <a:ext cx="6701897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33" dirty="0"/>
              <a:t>fMRI Parametric Maps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06500" y="1016001"/>
            <a:ext cx="6980718" cy="376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First-Level (Individual) Parametric Maps</a:t>
            </a:r>
          </a:p>
          <a:p>
            <a:pPr lvl="1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HRF Amplitude (or Contrast of Amplitudes)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cope (FSL), 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CON (SPM), 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ces</a:t>
            </a: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(FSFAST)</a:t>
            </a:r>
          </a:p>
          <a:p>
            <a:pPr lvl="1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Variance of Amplitude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varcope</a:t>
            </a: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(FSL), ??? (SPM), </a:t>
            </a:r>
            <a:r>
              <a:rPr lang="en-US" altLang="en-US" sz="21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cesvar</a:t>
            </a: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(FSFAST)</a:t>
            </a:r>
          </a:p>
          <a:p>
            <a:pPr lvl="1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Activation/Significance Maps: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z, t, F </a:t>
            </a:r>
          </a:p>
          <a:p>
            <a:pPr lvl="2"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sig (-log10(p)) </a:t>
            </a:r>
          </a:p>
          <a:p>
            <a:pPr>
              <a:buFontTx/>
              <a:buChar char="•"/>
            </a:pPr>
            <a:r>
              <a:rPr lang="en-US" altLang="en-US" sz="21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All in alignment with MC Template!!!!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892" y="89647"/>
            <a:ext cx="8788613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833" dirty="0">
                <a:ea typeface="ＭＳ Ｐゴシック" charset="-128"/>
              </a:rPr>
              <a:t>Volume Viewing</a:t>
            </a:r>
            <a:endParaRPr lang="en-US" sz="3833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52500" y="2272887"/>
            <a:ext cx="7429500" cy="21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sig.nii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significance map in native functional space.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Could have been z, t, or F map as well. 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heatscale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=2,3.0,4 – min threshold at 2, max at 4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33" u="sng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register.lta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FreeSurfer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registration file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33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aparc+aseg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display </a:t>
            </a:r>
            <a:r>
              <a:rPr lang="en-US" altLang="en-US" sz="1833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aparc+aseg.mgz</a:t>
            </a: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33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You can load this from the interface, too.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5501" y="1247815"/>
            <a:ext cx="7600157" cy="72712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freeview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 -v $SUBJECTS_DIR/fbirn-anat-101.v4/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mri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/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orig.mgz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 \</a:t>
            </a:r>
          </a:p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                   $SUBJECTS_DIR/fbirn-anat-101.v4/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mri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/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aparc+aseg.mgz:colormap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=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lut:opacity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=.3 \</a:t>
            </a:r>
          </a:p>
          <a:p>
            <a:pPr defTabSz="7619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                   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sig.nii:colormap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=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heat:heatscale</a:t>
            </a:r>
            <a:r>
              <a:rPr lang="en-US" sz="13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=2,3.0,4:reg=</a:t>
            </a:r>
            <a:r>
              <a:rPr lang="en-US" sz="13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</a:rPr>
              <a:t>register.lta</a:t>
            </a:r>
            <a:endParaRPr lang="en-US" sz="1375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cs typeface="Helvetic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4" descr="f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8873" r="13846" b="17744"/>
          <a:stretch>
            <a:fillRect/>
          </a:stretch>
        </p:blipFill>
        <p:spPr bwMode="auto">
          <a:xfrm>
            <a:off x="7179576" y="3038832"/>
            <a:ext cx="1708929" cy="180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02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0413" y="89647"/>
            <a:ext cx="8467805" cy="74393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ea typeface="ＭＳ Ｐゴシック" charset="-128"/>
              </a:rPr>
              <a:t>Volume Viewing with Overlay and ROIs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19729" y="950995"/>
            <a:ext cx="4273246" cy="4464422"/>
            <a:chOff x="66675" y="609600"/>
            <a:chExt cx="5846763" cy="5915025"/>
          </a:xfrm>
        </p:grpSpPr>
        <p:pic>
          <p:nvPicPr>
            <p:cNvPr id="5" name="Picture 18" descr="fb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t="8873" r="13846" b="17744"/>
            <a:stretch>
              <a:fillRect/>
            </a:stretch>
          </p:blipFill>
          <p:spPr bwMode="auto">
            <a:xfrm>
              <a:off x="66675" y="609600"/>
              <a:ext cx="3003550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fb1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t="8873" r="13846" b="17744"/>
            <a:stretch>
              <a:fillRect/>
            </a:stretch>
          </p:blipFill>
          <p:spPr bwMode="auto">
            <a:xfrm>
              <a:off x="2909888" y="609600"/>
              <a:ext cx="3003550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fb1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t="8873" r="13846" b="17744"/>
            <a:stretch>
              <a:fillRect/>
            </a:stretch>
          </p:blipFill>
          <p:spPr bwMode="auto">
            <a:xfrm>
              <a:off x="2909888" y="3352800"/>
              <a:ext cx="3003550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fb1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6" t="8873" r="13846" b="17744"/>
            <a:stretch>
              <a:fillRect/>
            </a:stretch>
          </p:blipFill>
          <p:spPr bwMode="auto">
            <a:xfrm>
              <a:off x="66675" y="3352800"/>
              <a:ext cx="3003550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5841999" y="1206500"/>
            <a:ext cx="2823029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07" tIns="37042" rIns="75407" bIns="3704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Red/Yellow +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Blue/Cyan -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Average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ROI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7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5858</TotalTime>
  <Words>2539</Words>
  <Application>Microsoft Office PowerPoint</Application>
  <PresentationFormat>On-screen Show (16:10)</PresentationFormat>
  <Paragraphs>390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Helvetica</vt:lpstr>
      <vt:lpstr>Lucida Sans Typewriter</vt:lpstr>
      <vt:lpstr>News Gothic MT</vt:lpstr>
      <vt:lpstr>Times New Roman</vt:lpstr>
      <vt:lpstr>Wingdings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FreeSurfer  Regions-of-Interest (ROIs)</dc:title>
  <dc:subject/>
  <dc:creator>Martin Reuter</dc:creator>
  <cp:keywords/>
  <dc:description/>
  <cp:lastModifiedBy>greve</cp:lastModifiedBy>
  <cp:revision>119</cp:revision>
  <cp:lastPrinted>2016-09-22T15:23:15Z</cp:lastPrinted>
  <dcterms:created xsi:type="dcterms:W3CDTF">2014-04-25T13:33:48Z</dcterms:created>
  <dcterms:modified xsi:type="dcterms:W3CDTF">2018-10-03T22:50:09Z</dcterms:modified>
  <cp:category/>
</cp:coreProperties>
</file>